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937" r:id="rId2"/>
    <p:sldId id="938" r:id="rId3"/>
    <p:sldId id="939" r:id="rId4"/>
    <p:sldId id="940" r:id="rId5"/>
    <p:sldId id="950" r:id="rId6"/>
    <p:sldId id="944" r:id="rId7"/>
    <p:sldId id="945" r:id="rId8"/>
    <p:sldId id="946" r:id="rId9"/>
    <p:sldId id="947" r:id="rId10"/>
    <p:sldId id="951" r:id="rId11"/>
    <p:sldId id="942" r:id="rId12"/>
    <p:sldId id="943" r:id="rId13"/>
    <p:sldId id="907" r:id="rId14"/>
    <p:sldId id="908" r:id="rId15"/>
    <p:sldId id="909" r:id="rId16"/>
    <p:sldId id="910" r:id="rId17"/>
    <p:sldId id="934" r:id="rId18"/>
    <p:sldId id="935" r:id="rId19"/>
    <p:sldId id="936" r:id="rId20"/>
    <p:sldId id="915" r:id="rId21"/>
    <p:sldId id="931" r:id="rId22"/>
    <p:sldId id="917" r:id="rId23"/>
    <p:sldId id="916" r:id="rId24"/>
    <p:sldId id="923" r:id="rId25"/>
    <p:sldId id="922" r:id="rId26"/>
    <p:sldId id="919" r:id="rId27"/>
    <p:sldId id="926" r:id="rId28"/>
    <p:sldId id="927" r:id="rId29"/>
    <p:sldId id="928" r:id="rId30"/>
    <p:sldId id="929" r:id="rId31"/>
    <p:sldId id="912" r:id="rId32"/>
    <p:sldId id="913" r:id="rId33"/>
    <p:sldId id="892" r:id="rId34"/>
    <p:sldId id="893" r:id="rId35"/>
    <p:sldId id="894" r:id="rId36"/>
    <p:sldId id="895" r:id="rId37"/>
    <p:sldId id="896" r:id="rId38"/>
    <p:sldId id="899" r:id="rId39"/>
    <p:sldId id="900" r:id="rId40"/>
    <p:sldId id="901" r:id="rId41"/>
    <p:sldId id="902" r:id="rId42"/>
    <p:sldId id="903" r:id="rId43"/>
    <p:sldId id="904" r:id="rId44"/>
    <p:sldId id="905" r:id="rId45"/>
    <p:sldId id="906" r:id="rId46"/>
    <p:sldId id="897" r:id="rId47"/>
    <p:sldId id="898" r:id="rId48"/>
    <p:sldId id="869" r:id="rId49"/>
    <p:sldId id="870" r:id="rId50"/>
    <p:sldId id="871" r:id="rId51"/>
    <p:sldId id="872" r:id="rId52"/>
    <p:sldId id="877" r:id="rId53"/>
    <p:sldId id="874" r:id="rId54"/>
    <p:sldId id="880" r:id="rId55"/>
    <p:sldId id="882" r:id="rId56"/>
    <p:sldId id="883" r:id="rId57"/>
    <p:sldId id="884" r:id="rId58"/>
    <p:sldId id="885" r:id="rId59"/>
    <p:sldId id="886" r:id="rId60"/>
    <p:sldId id="889" r:id="rId61"/>
    <p:sldId id="887" r:id="rId62"/>
    <p:sldId id="891" r:id="rId63"/>
    <p:sldId id="890" r:id="rId64"/>
    <p:sldId id="875" r:id="rId65"/>
    <p:sldId id="876" r:id="rId66"/>
    <p:sldId id="851" r:id="rId67"/>
    <p:sldId id="852" r:id="rId68"/>
    <p:sldId id="853" r:id="rId69"/>
    <p:sldId id="854" r:id="rId70"/>
    <p:sldId id="868" r:id="rId71"/>
    <p:sldId id="855" r:id="rId72"/>
    <p:sldId id="858" r:id="rId73"/>
    <p:sldId id="860" r:id="rId74"/>
    <p:sldId id="861" r:id="rId75"/>
    <p:sldId id="859" r:id="rId76"/>
    <p:sldId id="862" r:id="rId77"/>
    <p:sldId id="864" r:id="rId78"/>
    <p:sldId id="856" r:id="rId79"/>
    <p:sldId id="857" r:id="rId80"/>
    <p:sldId id="841" r:id="rId81"/>
    <p:sldId id="842" r:id="rId82"/>
    <p:sldId id="843" r:id="rId83"/>
    <p:sldId id="847" r:id="rId84"/>
    <p:sldId id="845" r:id="rId85"/>
    <p:sldId id="846" r:id="rId86"/>
    <p:sldId id="822" r:id="rId87"/>
    <p:sldId id="823" r:id="rId88"/>
    <p:sldId id="824" r:id="rId89"/>
    <p:sldId id="825" r:id="rId90"/>
    <p:sldId id="840" r:id="rId91"/>
    <p:sldId id="828" r:id="rId92"/>
    <p:sldId id="829" r:id="rId93"/>
    <p:sldId id="806" r:id="rId94"/>
    <p:sldId id="807" r:id="rId95"/>
    <p:sldId id="808" r:id="rId96"/>
    <p:sldId id="809" r:id="rId97"/>
    <p:sldId id="817" r:id="rId98"/>
    <p:sldId id="816" r:id="rId99"/>
    <p:sldId id="819" r:id="rId100"/>
    <p:sldId id="812" r:id="rId101"/>
    <p:sldId id="813" r:id="rId102"/>
    <p:sldId id="791" r:id="rId103"/>
    <p:sldId id="792" r:id="rId104"/>
    <p:sldId id="793" r:id="rId105"/>
    <p:sldId id="794" r:id="rId106"/>
    <p:sldId id="799" r:id="rId107"/>
    <p:sldId id="798" r:id="rId108"/>
    <p:sldId id="801" r:id="rId109"/>
    <p:sldId id="796" r:id="rId110"/>
    <p:sldId id="797" r:id="rId1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4B183"/>
    <a:srgbClr val="A9D18E"/>
    <a:srgbClr val="8C8C8C"/>
    <a:srgbClr val="E7BB63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494" autoAdjust="0"/>
  </p:normalViewPr>
  <p:slideViewPr>
    <p:cSldViewPr snapToGrid="0">
      <p:cViewPr varScale="1">
        <p:scale>
          <a:sx n="81" d="100"/>
          <a:sy n="81" d="100"/>
        </p:scale>
        <p:origin x="883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22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49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25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098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35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202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44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785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67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083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2021-08-26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13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066462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466416D-6E2D-49F0-8D22-4C638A9F2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36" y="1323437"/>
            <a:ext cx="8668960" cy="381053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CC241DC-7FE4-4DC0-90AA-B4B81EDA5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3441" y="4575675"/>
            <a:ext cx="4020111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792942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5204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672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10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46818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2608502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보정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9264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4394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기능 정의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v0.2 (web)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88B840-8768-4403-B8A8-72F6D329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467" y="891415"/>
            <a:ext cx="8955065" cy="55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20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킥보드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관리 페이지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7155C72-5013-4DBE-A59B-C06883C1C9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" t="3280" b="2403"/>
          <a:stretch/>
        </p:blipFill>
        <p:spPr>
          <a:xfrm>
            <a:off x="2527256" y="1285772"/>
            <a:ext cx="7398168" cy="486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008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킥보드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관리 페이지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85B0-33A2-4842-9C7B-8DDAA6B66D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9" t="3235" r="2232" b="3701"/>
          <a:stretch/>
        </p:blipFill>
        <p:spPr>
          <a:xfrm>
            <a:off x="547522" y="1670329"/>
            <a:ext cx="5407843" cy="4029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D84C0C1-FA7A-4F03-B124-2FAC048A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365" y="1772239"/>
            <a:ext cx="5411389" cy="392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61252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</a:p>
        </p:txBody>
      </p:sp>
    </p:spTree>
    <p:extLst>
      <p:ext uri="{BB962C8B-B14F-4D97-AF65-F5344CB8AC3E}">
        <p14:creationId xmlns:p14="http://schemas.microsoft.com/office/powerpoint/2010/main" val="160806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76806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8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0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08</a:t>
            </a:r>
            <a:r>
              <a:rPr lang="ko-KR" altLang="en-US" spc="300" dirty="0"/>
              <a:t>월 </a:t>
            </a:r>
            <a:r>
              <a:rPr lang="en-US" altLang="ko-KR" spc="300" dirty="0"/>
              <a:t>06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83892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8749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34691-23B0-4EEB-85F0-CA1902759920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Security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7433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5341E-AEAE-48D4-83E8-42B5188E47BF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Security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Purdue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WebPage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11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Purdue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6585EA6-FB78-4DD5-8AF5-13D50A2AC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830" y="1827891"/>
            <a:ext cx="9070340" cy="371076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45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Purdue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4B20D6B-2626-4EC9-AE5F-385521432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56" y="1191504"/>
            <a:ext cx="2914015" cy="50945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F69FFE5F-29DC-4AD7-8524-838C5B35E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781" y="1191504"/>
            <a:ext cx="2844437" cy="50945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E237707E-1C5B-4F33-A636-085534A99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228" y="1191505"/>
            <a:ext cx="2809058" cy="50945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579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Purdue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639A2C3-6856-409A-B187-75E1EA2B1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17" y="1191504"/>
            <a:ext cx="6622331" cy="29507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ABE58AD-32DD-48DA-B46C-7C311A6B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957" y="1191504"/>
            <a:ext cx="3909731" cy="52913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1AF8361-CF3F-4F5A-B46F-DC36EA383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00"/>
          <a:stretch/>
        </p:blipFill>
        <p:spPr bwMode="auto">
          <a:xfrm>
            <a:off x="805568" y="2435057"/>
            <a:ext cx="2487379" cy="4047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54FF140-25E1-410B-88FC-86BAA2D1E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498" y="3760547"/>
            <a:ext cx="5584252" cy="27223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403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723484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A03EC6C-E5EF-458A-A9A0-68A3A49435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36" t="10777" r="10621" b="26685"/>
          <a:stretch/>
        </p:blipFill>
        <p:spPr>
          <a:xfrm>
            <a:off x="1665864" y="1350660"/>
            <a:ext cx="8860271" cy="323784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78758F-8C67-4086-B64D-FDE40934B7AE}"/>
              </a:ext>
            </a:extLst>
          </p:cNvPr>
          <p:cNvSpPr txBox="1"/>
          <p:nvPr/>
        </p:nvSpPr>
        <p:spPr>
          <a:xfrm>
            <a:off x="1064757" y="5836539"/>
            <a:ext cx="11896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Header, Payload, Signature </a:t>
            </a:r>
            <a:r>
              <a:rPr lang="ko-KR" altLang="en-US" dirty="0"/>
              <a:t>세 부분으로 구성</a:t>
            </a:r>
            <a:endParaRPr lang="en-US" altLang="ko-KR" dirty="0"/>
          </a:p>
          <a:p>
            <a:r>
              <a:rPr lang="en-US" altLang="ko-KR" dirty="0"/>
              <a:t>Json</a:t>
            </a:r>
            <a:r>
              <a:rPr lang="ko-KR" altLang="en-US" dirty="0"/>
              <a:t>형태인 각 부분은 </a:t>
            </a:r>
            <a:r>
              <a:rPr lang="en-US" altLang="ko-KR" dirty="0"/>
              <a:t>Base64</a:t>
            </a:r>
            <a:r>
              <a:rPr lang="ko-KR" altLang="en-US" dirty="0"/>
              <a:t>로 인코딩 되어 표현됨</a:t>
            </a:r>
            <a:r>
              <a:rPr lang="en-US" altLang="ko-KR" dirty="0"/>
              <a:t>, </a:t>
            </a:r>
            <a:r>
              <a:rPr lang="ko-KR" altLang="en-US" dirty="0"/>
              <a:t>각각 부분 이어주기 위해 </a:t>
            </a:r>
            <a:r>
              <a:rPr lang="en-US" altLang="ko-KR" dirty="0"/>
              <a:t>. </a:t>
            </a:r>
            <a:r>
              <a:rPr lang="ko-KR" altLang="en-US" dirty="0" err="1"/>
              <a:t>구분자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845A49-DB11-429C-BEE6-5305BD763B58}"/>
              </a:ext>
            </a:extLst>
          </p:cNvPr>
          <p:cNvSpPr txBox="1"/>
          <p:nvPr/>
        </p:nvSpPr>
        <p:spPr>
          <a:xfrm>
            <a:off x="1064757" y="4913209"/>
            <a:ext cx="103783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JWT(Json Web Token) :</a:t>
            </a:r>
            <a:r>
              <a:rPr lang="ko-KR" altLang="en-US" dirty="0"/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Square"/>
              </a:rPr>
              <a:t>Json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Square"/>
              </a:rPr>
              <a:t>포맷을 이용하여 사용자에 대한 속성을 저장하는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Square"/>
              </a:rPr>
              <a:t>Claim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Square"/>
              </a:rPr>
              <a:t>기반의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anumSquare"/>
              </a:rPr>
              <a:t>Web Token,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anumSquare"/>
              </a:rPr>
              <a:t>토큰 자체를 정보로 사용하는 </a:t>
            </a:r>
            <a:r>
              <a:rPr lang="en-US" altLang="ko-KR" b="0" i="0" dirty="0">
                <a:solidFill>
                  <a:srgbClr val="EE2323"/>
                </a:solidFill>
                <a:effectLst/>
                <a:latin typeface="NanumSquare"/>
              </a:rPr>
              <a:t>Self-Contained </a:t>
            </a:r>
            <a:r>
              <a:rPr lang="ko-KR" altLang="en-US" b="0" i="0" dirty="0">
                <a:solidFill>
                  <a:srgbClr val="EE2323"/>
                </a:solidFill>
                <a:effectLst/>
                <a:latin typeface="NanumSquare"/>
              </a:rPr>
              <a:t>방식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anumSquare"/>
              </a:rPr>
              <a:t>으로 정보를 안전하게 전달</a:t>
            </a:r>
            <a:br>
              <a:rPr lang="ko-KR" altLang="en-US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778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A72121D-8CDC-4878-966F-C429D1AE8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59"/>
          <a:stretch/>
        </p:blipFill>
        <p:spPr>
          <a:xfrm>
            <a:off x="1327355" y="927436"/>
            <a:ext cx="9537289" cy="160042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D32B02A-1E1F-4A50-B86E-89383B0A6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5" y="3905368"/>
            <a:ext cx="7068536" cy="1228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3343578-0492-4D18-A228-5926A6292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97" y="4962824"/>
            <a:ext cx="9935962" cy="160042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A32981E-7424-4C69-8704-A78B28753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21" y="2555620"/>
            <a:ext cx="8633758" cy="12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9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630BC10-1A3C-4020-8600-9F2B2F5EC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566634"/>
            <a:ext cx="10155067" cy="4715533"/>
          </a:xfrm>
          <a:prstGeom prst="rect">
            <a:avLst/>
          </a:prstGeom>
        </p:spPr>
      </p:pic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FE5995D-C8B9-40D6-8E0A-2E9577957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22" y="956886"/>
            <a:ext cx="4258269" cy="43344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3ECE3C7-BCAD-44C5-8AEE-C88C88A1EA91}"/>
              </a:ext>
            </a:extLst>
          </p:cNvPr>
          <p:cNvSpPr/>
          <p:nvPr/>
        </p:nvSpPr>
        <p:spPr>
          <a:xfrm>
            <a:off x="971250" y="2717075"/>
            <a:ext cx="2529596" cy="975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432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D762836-EC86-48DC-B4E3-77F75EEDB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36" y="375130"/>
            <a:ext cx="9665761" cy="60388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21D4BA-CE08-48AA-8710-5534AC9FF52F}"/>
              </a:ext>
            </a:extLst>
          </p:cNvPr>
          <p:cNvSpPr txBox="1"/>
          <p:nvPr/>
        </p:nvSpPr>
        <p:spPr>
          <a:xfrm>
            <a:off x="1789890" y="3156391"/>
            <a:ext cx="4630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Postman</a:t>
            </a:r>
          </a:p>
          <a:p>
            <a:r>
              <a:rPr lang="en-US" altLang="ko-KR" dirty="0"/>
              <a:t>-&gt; API </a:t>
            </a:r>
            <a:r>
              <a:rPr lang="ko-KR" altLang="en-US" dirty="0"/>
              <a:t>테스트 하는 용도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BEFCFB5-A2F9-44AF-9477-E41A150F9E20}"/>
              </a:ext>
            </a:extLst>
          </p:cNvPr>
          <p:cNvSpPr/>
          <p:nvPr/>
        </p:nvSpPr>
        <p:spPr>
          <a:xfrm>
            <a:off x="4677267" y="4990495"/>
            <a:ext cx="2581372" cy="64633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5846ED-47CF-4F78-849D-8B95F8F72680}"/>
              </a:ext>
            </a:extLst>
          </p:cNvPr>
          <p:cNvSpPr txBox="1"/>
          <p:nvPr/>
        </p:nvSpPr>
        <p:spPr>
          <a:xfrm>
            <a:off x="7258639" y="4990494"/>
            <a:ext cx="4630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권한없음</a:t>
            </a:r>
            <a:r>
              <a:rPr lang="ko-KR" altLang="en-US" dirty="0"/>
              <a:t> 에러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F06152-E6A0-4676-A647-032A7E402343}"/>
              </a:ext>
            </a:extLst>
          </p:cNvPr>
          <p:cNvSpPr/>
          <p:nvPr/>
        </p:nvSpPr>
        <p:spPr>
          <a:xfrm>
            <a:off x="4009535" y="1732946"/>
            <a:ext cx="6435364" cy="4823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18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3BF0ADD-4386-4244-AF33-854ADA6EC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4" y="1191504"/>
            <a:ext cx="10739189" cy="4795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78B00A9-CE79-427C-B2EC-AABD4E125F05}"/>
              </a:ext>
            </a:extLst>
          </p:cNvPr>
          <p:cNvSpPr/>
          <p:nvPr/>
        </p:nvSpPr>
        <p:spPr>
          <a:xfrm>
            <a:off x="1319753" y="3101419"/>
            <a:ext cx="1904214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E388D2-E6C7-4088-8EF6-5C19EDF8169D}"/>
              </a:ext>
            </a:extLst>
          </p:cNvPr>
          <p:cNvSpPr txBox="1"/>
          <p:nvPr/>
        </p:nvSpPr>
        <p:spPr>
          <a:xfrm>
            <a:off x="3223967" y="3053442"/>
            <a:ext cx="4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기본적인 </a:t>
            </a:r>
            <a:r>
              <a:rPr lang="en-US" altLang="ko-KR" sz="1600" dirty="0">
                <a:solidFill>
                  <a:schemeClr val="bg1"/>
                </a:solidFill>
              </a:rPr>
              <a:t>web </a:t>
            </a:r>
            <a:r>
              <a:rPr lang="ko-KR" altLang="en-US" sz="1600" dirty="0">
                <a:solidFill>
                  <a:schemeClr val="bg1"/>
                </a:solidFill>
              </a:rPr>
              <a:t>보안 활성화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A0C88F7-B701-45CB-A7EA-7600F0C25F33}"/>
              </a:ext>
            </a:extLst>
          </p:cNvPr>
          <p:cNvSpPr/>
          <p:nvPr/>
        </p:nvSpPr>
        <p:spPr>
          <a:xfrm>
            <a:off x="4121085" y="1212252"/>
            <a:ext cx="1817802" cy="35438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6F339D-9C60-4419-BB33-5059C11E27CE}"/>
              </a:ext>
            </a:extLst>
          </p:cNvPr>
          <p:cNvSpPr txBox="1"/>
          <p:nvPr/>
        </p:nvSpPr>
        <p:spPr>
          <a:xfrm>
            <a:off x="5938887" y="1191504"/>
            <a:ext cx="4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기본적인 </a:t>
            </a:r>
            <a:r>
              <a:rPr lang="en-US" altLang="ko-KR" sz="1600" dirty="0">
                <a:solidFill>
                  <a:schemeClr val="bg1"/>
                </a:solidFill>
              </a:rPr>
              <a:t>security </a:t>
            </a:r>
            <a:r>
              <a:rPr lang="ko-KR" altLang="en-US" sz="1600" dirty="0">
                <a:solidFill>
                  <a:schemeClr val="bg1"/>
                </a:solidFill>
              </a:rPr>
              <a:t>설정 위해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03D1539-133A-4E13-B348-AF3597586722}"/>
              </a:ext>
            </a:extLst>
          </p:cNvPr>
          <p:cNvSpPr/>
          <p:nvPr/>
        </p:nvSpPr>
        <p:spPr>
          <a:xfrm>
            <a:off x="2905027" y="4620377"/>
            <a:ext cx="1904214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ECCEC29-8BB7-4C93-9930-35D28CB2C72C}"/>
              </a:ext>
            </a:extLst>
          </p:cNvPr>
          <p:cNvSpPr/>
          <p:nvPr/>
        </p:nvSpPr>
        <p:spPr>
          <a:xfrm>
            <a:off x="2905027" y="4915380"/>
            <a:ext cx="4608136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203E734-6915-498F-B629-A0E76BF2CFC1}"/>
              </a:ext>
            </a:extLst>
          </p:cNvPr>
          <p:cNvSpPr/>
          <p:nvPr/>
        </p:nvSpPr>
        <p:spPr>
          <a:xfrm>
            <a:off x="2905027" y="5210383"/>
            <a:ext cx="2845324" cy="2356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2668ED-3B63-478A-B560-891AE3EDF14F}"/>
              </a:ext>
            </a:extLst>
          </p:cNvPr>
          <p:cNvSpPr txBox="1"/>
          <p:nvPr/>
        </p:nvSpPr>
        <p:spPr>
          <a:xfrm>
            <a:off x="4835562" y="4553447"/>
            <a:ext cx="61466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schemeClr val="bg1"/>
                </a:solidFill>
              </a:rPr>
              <a:t>httpServletRequest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사용하는 요청들에 대한 접근 제한 설정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BECFCD-242F-4726-84C1-38ACA612DF0A}"/>
              </a:ext>
            </a:extLst>
          </p:cNvPr>
          <p:cNvSpPr txBox="1"/>
          <p:nvPr/>
        </p:nvSpPr>
        <p:spPr>
          <a:xfrm>
            <a:off x="7513163" y="4878804"/>
            <a:ext cx="4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/</a:t>
            </a:r>
            <a:r>
              <a:rPr lang="en-US" altLang="ko-KR" sz="1600" dirty="0" err="1">
                <a:solidFill>
                  <a:schemeClr val="bg1"/>
                </a:solidFill>
              </a:rPr>
              <a:t>api</a:t>
            </a:r>
            <a:r>
              <a:rPr lang="en-US" altLang="ko-KR" sz="1600" dirty="0">
                <a:solidFill>
                  <a:schemeClr val="bg1"/>
                </a:solidFill>
              </a:rPr>
              <a:t>/hello</a:t>
            </a:r>
            <a:r>
              <a:rPr lang="ko-KR" altLang="en-US" sz="1600" dirty="0">
                <a:solidFill>
                  <a:schemeClr val="bg1"/>
                </a:solidFill>
              </a:rPr>
              <a:t>에 대해 인증 없이 접근 허용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778BA3-8561-4D00-BC52-B60A90DEB584}"/>
              </a:ext>
            </a:extLst>
          </p:cNvPr>
          <p:cNvSpPr txBox="1"/>
          <p:nvPr/>
        </p:nvSpPr>
        <p:spPr>
          <a:xfrm>
            <a:off x="5723231" y="5204161"/>
            <a:ext cx="4741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/>
                </a:solidFill>
              </a:rPr>
              <a:t>나머지 요청들은 </a:t>
            </a:r>
            <a:r>
              <a:rPr lang="ko-KR" altLang="en-US" sz="1600" dirty="0" err="1">
                <a:solidFill>
                  <a:schemeClr val="bg1"/>
                </a:solidFill>
              </a:rPr>
              <a:t>인증되어야함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666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23D6BE86-279C-4813-9B42-291274F32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060" y="1284269"/>
            <a:ext cx="9135880" cy="4654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4864B20-6C46-4FC3-AA99-67101A1F3CF9}"/>
              </a:ext>
            </a:extLst>
          </p:cNvPr>
          <p:cNvSpPr/>
          <p:nvPr/>
        </p:nvSpPr>
        <p:spPr>
          <a:xfrm>
            <a:off x="1725105" y="5573730"/>
            <a:ext cx="1923067" cy="2897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50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3405242-A4CF-4A98-BDB4-B4E0FA62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12" y="998783"/>
            <a:ext cx="5697740" cy="56640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D243428-7E10-4120-9F67-62D1166C7E67}"/>
              </a:ext>
            </a:extLst>
          </p:cNvPr>
          <p:cNvSpPr/>
          <p:nvPr/>
        </p:nvSpPr>
        <p:spPr>
          <a:xfrm>
            <a:off x="678730" y="1191504"/>
            <a:ext cx="1322525" cy="609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6012A6-E17C-4023-B09F-B76868B3CCB1}"/>
              </a:ext>
            </a:extLst>
          </p:cNvPr>
          <p:cNvSpPr txBox="1"/>
          <p:nvPr/>
        </p:nvSpPr>
        <p:spPr>
          <a:xfrm>
            <a:off x="2001255" y="1474105"/>
            <a:ext cx="258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h2DB</a:t>
            </a:r>
            <a:r>
              <a:rPr lang="ko-KR" altLang="en-US" sz="1600" dirty="0">
                <a:solidFill>
                  <a:schemeClr val="bg1"/>
                </a:solidFill>
              </a:rPr>
              <a:t> 사용 </a:t>
            </a:r>
            <a:r>
              <a:rPr lang="en-US" altLang="ko-KR" sz="1600" dirty="0">
                <a:solidFill>
                  <a:schemeClr val="bg1"/>
                </a:solidFill>
              </a:rPr>
              <a:t>true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88B5150-3DC1-473C-B7CF-F9C9680B5BA5}"/>
              </a:ext>
            </a:extLst>
          </p:cNvPr>
          <p:cNvSpPr/>
          <p:nvPr/>
        </p:nvSpPr>
        <p:spPr>
          <a:xfrm>
            <a:off x="939411" y="3948614"/>
            <a:ext cx="1322525" cy="6090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D6AE7B-3806-4A6C-9995-F8BA7F44A5E5}"/>
              </a:ext>
            </a:extLst>
          </p:cNvPr>
          <p:cNvSpPr txBox="1"/>
          <p:nvPr/>
        </p:nvSpPr>
        <p:spPr>
          <a:xfrm>
            <a:off x="2280789" y="4235902"/>
            <a:ext cx="682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</a:rPr>
              <a:t>Console</a:t>
            </a:r>
            <a:r>
              <a:rPr lang="ko-KR" altLang="en-US" sz="1600" dirty="0">
                <a:solidFill>
                  <a:schemeClr val="bg1"/>
                </a:solidFill>
              </a:rPr>
              <a:t>창에서 실행되는 </a:t>
            </a:r>
            <a:r>
              <a:rPr lang="en-US" altLang="ko-KR" sz="1600" dirty="0" err="1">
                <a:solidFill>
                  <a:schemeClr val="bg1"/>
                </a:solidFill>
              </a:rPr>
              <a:t>sql</a:t>
            </a:r>
            <a:r>
              <a:rPr lang="ko-KR" altLang="en-US" sz="1600" dirty="0">
                <a:solidFill>
                  <a:schemeClr val="bg1"/>
                </a:solidFill>
              </a:rPr>
              <a:t> 보기 좋게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6D256-FFF3-49B0-9884-E6F0D86E47A9}"/>
              </a:ext>
            </a:extLst>
          </p:cNvPr>
          <p:cNvSpPr txBox="1"/>
          <p:nvPr/>
        </p:nvSpPr>
        <p:spPr>
          <a:xfrm>
            <a:off x="2485890" y="3540802"/>
            <a:ext cx="60943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0" i="0" dirty="0">
                <a:solidFill>
                  <a:schemeClr val="bg1"/>
                </a:solidFill>
                <a:effectLst/>
                <a:latin typeface="-apple-system"/>
              </a:rPr>
              <a:t> 스키마를 생성하고  종료될 때 삭제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16A764-6449-4F91-A78F-A3327ABB05CE}"/>
              </a:ext>
            </a:extLst>
          </p:cNvPr>
          <p:cNvSpPr/>
          <p:nvPr/>
        </p:nvSpPr>
        <p:spPr>
          <a:xfrm>
            <a:off x="956826" y="3628717"/>
            <a:ext cx="1529064" cy="155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D92D91-E1FF-46F7-B6B0-05A88D89DABD}"/>
              </a:ext>
            </a:extLst>
          </p:cNvPr>
          <p:cNvSpPr txBox="1"/>
          <p:nvPr/>
        </p:nvSpPr>
        <p:spPr>
          <a:xfrm>
            <a:off x="6376470" y="1063710"/>
            <a:ext cx="3570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application.yml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9981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0AE603-E5A6-4590-B413-63F205400868}"/>
              </a:ext>
            </a:extLst>
          </p:cNvPr>
          <p:cNvSpPr txBox="1"/>
          <p:nvPr/>
        </p:nvSpPr>
        <p:spPr>
          <a:xfrm>
            <a:off x="673701" y="4493460"/>
            <a:ext cx="7409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서버 시작 시 </a:t>
            </a:r>
            <a:r>
              <a:rPr lang="en-US" altLang="ko-KR" dirty="0"/>
              <a:t>Data </a:t>
            </a:r>
            <a:r>
              <a:rPr lang="ko-KR" altLang="en-US" dirty="0"/>
              <a:t>자동으로 </a:t>
            </a:r>
            <a:r>
              <a:rPr lang="en-US" altLang="ko-KR" dirty="0"/>
              <a:t>DB</a:t>
            </a:r>
            <a:r>
              <a:rPr lang="ko-KR" altLang="en-US" dirty="0"/>
              <a:t>에 넣어주는 기능 활용</a:t>
            </a:r>
            <a:endParaRPr lang="en-US" altLang="ko-KR" dirty="0"/>
          </a:p>
          <a:p>
            <a:r>
              <a:rPr lang="en-US" altLang="ko-KR" dirty="0" err="1"/>
              <a:t>Data.sql</a:t>
            </a:r>
            <a:r>
              <a:rPr lang="ko-KR" altLang="en-US" dirty="0"/>
              <a:t>쿼리들 자동실행</a:t>
            </a:r>
            <a:endParaRPr lang="en-US" altLang="ko-KR" dirty="0"/>
          </a:p>
        </p:txBody>
      </p:sp>
      <p:pic>
        <p:nvPicPr>
          <p:cNvPr id="6" name="그림 5" descr="텍스트, 검은색, 닫기, 스크린샷이(가) 표시된 사진&#10;&#10;자동 생성된 설명">
            <a:extLst>
              <a:ext uri="{FF2B5EF4-FFF2-40B4-BE49-F238E27FC236}">
                <a16:creationId xmlns:a16="http://schemas.microsoft.com/office/drawing/2014/main" id="{F0FB9103-2ACF-4F29-ACC7-CAA7530C1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662" y="1401171"/>
            <a:ext cx="10490688" cy="28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545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47ED94B-10E3-4681-AFAB-2EE94A637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14" y="620498"/>
            <a:ext cx="1829055" cy="762106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7F2F79D2-B9FC-44FE-A530-B3F5BBA63F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550"/>
          <a:stretch/>
        </p:blipFill>
        <p:spPr>
          <a:xfrm>
            <a:off x="982514" y="1547164"/>
            <a:ext cx="4563120" cy="3645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F5B15A2-081C-4104-98A9-11A85E4F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514" y="5284296"/>
            <a:ext cx="7385677" cy="1133181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773B0D1F-3589-47EE-BD3A-2F242DFE8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8217" y="1547164"/>
            <a:ext cx="5136537" cy="36456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9A96320-4F4B-452D-95F0-824534BF9FDB}"/>
              </a:ext>
            </a:extLst>
          </p:cNvPr>
          <p:cNvSpPr txBox="1"/>
          <p:nvPr/>
        </p:nvSpPr>
        <p:spPr>
          <a:xfrm>
            <a:off x="2630078" y="1723142"/>
            <a:ext cx="47416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Table </a:t>
            </a:r>
            <a:r>
              <a:rPr lang="ko-KR" altLang="en-US" sz="1400" dirty="0">
                <a:solidFill>
                  <a:schemeClr val="bg1"/>
                </a:solidFill>
              </a:rPr>
              <a:t>이름 지정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D374C4-3C72-44F2-A813-091BBA5689D3}"/>
              </a:ext>
            </a:extLst>
          </p:cNvPr>
          <p:cNvSpPr/>
          <p:nvPr/>
        </p:nvSpPr>
        <p:spPr>
          <a:xfrm>
            <a:off x="1041180" y="1799358"/>
            <a:ext cx="1588897" cy="2315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210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FBBB130A-E796-493F-AAF9-A45BFF6CA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8" y="1936483"/>
            <a:ext cx="6411220" cy="3296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08C9E4-8A12-461E-8848-9DE33D6989CA}"/>
              </a:ext>
            </a:extLst>
          </p:cNvPr>
          <p:cNvSpPr txBox="1"/>
          <p:nvPr/>
        </p:nvSpPr>
        <p:spPr>
          <a:xfrm>
            <a:off x="6825858" y="4586262"/>
            <a:ext cx="571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H2-console</a:t>
            </a:r>
            <a:r>
              <a:rPr lang="ko-KR" altLang="en-US" dirty="0"/>
              <a:t> 하위 모든 요청과 </a:t>
            </a:r>
            <a:r>
              <a:rPr lang="ko-KR" altLang="en-US" dirty="0" err="1"/>
              <a:t>파비콘은</a:t>
            </a:r>
            <a:r>
              <a:rPr lang="ko-KR" altLang="en-US" dirty="0"/>
              <a:t> 모두 무시</a:t>
            </a:r>
            <a:endParaRPr lang="en-US" altLang="ko-KR" dirty="0"/>
          </a:p>
          <a:p>
            <a:r>
              <a:rPr lang="en-US" altLang="ko-KR" dirty="0"/>
              <a:t>-&gt; Spring Security </a:t>
            </a:r>
            <a:r>
              <a:rPr lang="ko-KR" altLang="en-US" dirty="0"/>
              <a:t>로직 수행</a:t>
            </a:r>
            <a:r>
              <a:rPr lang="en-US" altLang="ko-KR" dirty="0"/>
              <a:t> </a:t>
            </a:r>
            <a:r>
              <a:rPr lang="ko-KR" altLang="en-US" dirty="0"/>
              <a:t>안되도록</a:t>
            </a:r>
            <a:r>
              <a:rPr lang="en-US" altLang="ko-KR" dirty="0"/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77F205D-405F-4C12-89D9-958BF7185540}"/>
              </a:ext>
            </a:extLst>
          </p:cNvPr>
          <p:cNvSpPr/>
          <p:nvPr/>
        </p:nvSpPr>
        <p:spPr>
          <a:xfrm>
            <a:off x="1197204" y="3280030"/>
            <a:ext cx="4157221" cy="159362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400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34691-23B0-4EEB-85F0-CA1902759920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0389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JWT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551CE35B-107C-45CE-8DC9-83B639E95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36" y="1901857"/>
            <a:ext cx="4680963" cy="2418361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0BA6389E-56A1-417F-B3E2-CDDA2DB96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1"/>
          <a:stretch/>
        </p:blipFill>
        <p:spPr>
          <a:xfrm>
            <a:off x="5739618" y="1901857"/>
            <a:ext cx="5308596" cy="23731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1275F5-2EAF-488A-8B8C-F82AB7560470}"/>
              </a:ext>
            </a:extLst>
          </p:cNvPr>
          <p:cNvSpPr txBox="1"/>
          <p:nvPr/>
        </p:nvSpPr>
        <p:spPr>
          <a:xfrm>
            <a:off x="805436" y="4320218"/>
            <a:ext cx="455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Console</a:t>
            </a:r>
            <a:r>
              <a:rPr lang="ko-KR" altLang="en-US" dirty="0"/>
              <a:t>창에 </a:t>
            </a:r>
            <a:r>
              <a:rPr lang="en-US" altLang="ko-KR" dirty="0" err="1"/>
              <a:t>sql</a:t>
            </a:r>
            <a:r>
              <a:rPr lang="ko-KR" altLang="en-US" dirty="0"/>
              <a:t>문 적용된 것이 보임</a:t>
            </a:r>
          </a:p>
        </p:txBody>
      </p:sp>
    </p:spTree>
    <p:extLst>
      <p:ext uri="{BB962C8B-B14F-4D97-AF65-F5344CB8AC3E}">
        <p14:creationId xmlns:p14="http://schemas.microsoft.com/office/powerpoint/2010/main" val="4115995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Security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4882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451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30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4105322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99686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34691-23B0-4EEB-85F0-CA1902759920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JPA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테이블과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롬복과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리팩터링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5607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5341E-AEAE-48D4-83E8-42B5188E47BF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JPA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테이블과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롬복과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리팩터링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23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데이터 생성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2B824A-FD5C-4283-8BD2-D4AFE7F42469}"/>
              </a:ext>
            </a:extLst>
          </p:cNvPr>
          <p:cNvSpPr txBox="1"/>
          <p:nvPr/>
        </p:nvSpPr>
        <p:spPr>
          <a:xfrm>
            <a:off x="1170887" y="5026030"/>
            <a:ext cx="96341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Entity : </a:t>
            </a:r>
            <a:r>
              <a:rPr lang="ko-KR" altLang="en-US" dirty="0"/>
              <a:t>자바 객체를 </a:t>
            </a:r>
            <a:r>
              <a:rPr lang="en-US" altLang="ko-KR" dirty="0"/>
              <a:t>DB</a:t>
            </a:r>
            <a:r>
              <a:rPr lang="ko-KR" altLang="en-US" dirty="0"/>
              <a:t>가 이해할 수 있게 규격화 된 데이터로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         </a:t>
            </a:r>
            <a:r>
              <a:rPr lang="ko-KR" altLang="en-US" dirty="0"/>
              <a:t> </a:t>
            </a:r>
            <a:r>
              <a:rPr lang="en-US" altLang="ko-KR" dirty="0"/>
              <a:t>Repository</a:t>
            </a:r>
            <a:r>
              <a:rPr lang="ko-KR" altLang="en-US" dirty="0"/>
              <a:t>를 통해 </a:t>
            </a:r>
            <a:r>
              <a:rPr lang="en-US" altLang="ko-KR" dirty="0"/>
              <a:t>DB</a:t>
            </a:r>
            <a:r>
              <a:rPr lang="ko-KR" altLang="en-US" dirty="0"/>
              <a:t>에 전달</a:t>
            </a:r>
            <a:r>
              <a:rPr lang="en-US" altLang="ko-KR" dirty="0"/>
              <a:t>, </a:t>
            </a:r>
            <a:r>
              <a:rPr lang="ko-KR" altLang="en-US" dirty="0"/>
              <a:t>처리됨</a:t>
            </a:r>
            <a:r>
              <a:rPr lang="en-US" altLang="ko-KR" dirty="0"/>
              <a:t>(DB </a:t>
            </a:r>
            <a:r>
              <a:rPr lang="ko-KR" altLang="en-US" dirty="0"/>
              <a:t>속 </a:t>
            </a:r>
            <a:r>
              <a:rPr lang="en-US" altLang="ko-KR" dirty="0"/>
              <a:t>TABLE)</a:t>
            </a:r>
          </a:p>
          <a:p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B40FB97-B949-44CD-AC5F-445AFEDA6BA5}"/>
              </a:ext>
            </a:extLst>
          </p:cNvPr>
          <p:cNvGrpSpPr/>
          <p:nvPr/>
        </p:nvGrpSpPr>
        <p:grpSpPr>
          <a:xfrm>
            <a:off x="1170887" y="1261257"/>
            <a:ext cx="10149135" cy="2692340"/>
            <a:chOff x="1170887" y="1261257"/>
            <a:chExt cx="10149135" cy="269234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3AD717A-26AE-49D6-A5D2-5340E276C8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489" b="7801"/>
            <a:stretch/>
          </p:blipFill>
          <p:spPr>
            <a:xfrm>
              <a:off x="1170887" y="1261257"/>
              <a:ext cx="9850225" cy="2690508"/>
            </a:xfrm>
            <a:prstGeom prst="rect">
              <a:avLst/>
            </a:prstGeom>
          </p:spPr>
        </p:pic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A204EDD-7491-4F15-95B5-BBA78B7C4E20}"/>
                </a:ext>
              </a:extLst>
            </p:cNvPr>
            <p:cNvGrpSpPr/>
            <p:nvPr/>
          </p:nvGrpSpPr>
          <p:grpSpPr>
            <a:xfrm>
              <a:off x="3421928" y="1261257"/>
              <a:ext cx="7898094" cy="2692340"/>
              <a:chOff x="3978110" y="3790530"/>
              <a:chExt cx="7898094" cy="2692340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0E699AF4-F3B3-4437-A9A0-8C67CC6AD8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778"/>
              <a:stretch/>
            </p:blipFill>
            <p:spPr>
              <a:xfrm>
                <a:off x="3978110" y="3790530"/>
                <a:ext cx="7898094" cy="2692340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61B28AF4-FB0D-4C50-A8E8-161577A2B2F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53576"/>
              <a:stretch/>
            </p:blipFill>
            <p:spPr>
              <a:xfrm>
                <a:off x="3978110" y="3790530"/>
                <a:ext cx="3733015" cy="2692340"/>
              </a:xfrm>
              <a:prstGeom prst="rect">
                <a:avLst/>
              </a:prstGeom>
            </p:spPr>
          </p:pic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8D2FE39-1F2D-4E43-8FFC-E6538E5FC6BE}"/>
              </a:ext>
            </a:extLst>
          </p:cNvPr>
          <p:cNvSpPr txBox="1"/>
          <p:nvPr/>
        </p:nvSpPr>
        <p:spPr>
          <a:xfrm>
            <a:off x="1170887" y="4166648"/>
            <a:ext cx="10149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JPA : java</a:t>
            </a:r>
            <a:r>
              <a:rPr lang="ko-KR" altLang="en-US" dirty="0"/>
              <a:t>언어를 </a:t>
            </a:r>
            <a:r>
              <a:rPr lang="en-US" altLang="ko-KR" dirty="0"/>
              <a:t>DB</a:t>
            </a:r>
            <a:r>
              <a:rPr lang="ko-KR" altLang="en-US" dirty="0"/>
              <a:t>가 이해할 수 있게 해주는 도구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     </a:t>
            </a:r>
            <a:r>
              <a:rPr lang="ko-KR" altLang="en-US" dirty="0"/>
              <a:t>데이터 관리에 편리한 여러 기능들 제공</a:t>
            </a:r>
            <a:r>
              <a:rPr lang="en-US" altLang="ko-KR" dirty="0"/>
              <a:t>, </a:t>
            </a:r>
            <a:r>
              <a:rPr lang="ko-KR" altLang="en-US" dirty="0"/>
              <a:t>핵심 도구</a:t>
            </a:r>
            <a:r>
              <a:rPr lang="en-US" altLang="ko-KR" dirty="0"/>
              <a:t> : Entity, Repository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5852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CFD310-CC54-4E42-BF3D-8DDAA2E16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340" y="4428612"/>
            <a:ext cx="5601482" cy="173379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ECF1C1D-F8B0-4DE0-94DE-91F57BEC3B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2" y="1191504"/>
            <a:ext cx="5305558" cy="4970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7E27A1-0DC8-4F67-A60D-253EA1024031}"/>
              </a:ext>
            </a:extLst>
          </p:cNvPr>
          <p:cNvSpPr/>
          <p:nvPr/>
        </p:nvSpPr>
        <p:spPr>
          <a:xfrm>
            <a:off x="7007322" y="5295508"/>
            <a:ext cx="4308049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E8F5CB5-785A-4B4C-92DD-D46B2D3A7CA7}"/>
              </a:ext>
            </a:extLst>
          </p:cNvPr>
          <p:cNvSpPr/>
          <p:nvPr/>
        </p:nvSpPr>
        <p:spPr>
          <a:xfrm>
            <a:off x="7007322" y="5528637"/>
            <a:ext cx="4760072" cy="179109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8E1F14-E436-4951-B005-1E756E0D9DAD}"/>
              </a:ext>
            </a:extLst>
          </p:cNvPr>
          <p:cNvSpPr/>
          <p:nvPr/>
        </p:nvSpPr>
        <p:spPr>
          <a:xfrm>
            <a:off x="7007321" y="5761766"/>
            <a:ext cx="4427392" cy="271389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B9589E-CF64-443F-B95A-AFA15C59A727}"/>
              </a:ext>
            </a:extLst>
          </p:cNvPr>
          <p:cNvSpPr txBox="1"/>
          <p:nvPr/>
        </p:nvSpPr>
        <p:spPr>
          <a:xfrm>
            <a:off x="7290124" y="2649027"/>
            <a:ext cx="28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Dto</a:t>
            </a:r>
            <a:r>
              <a:rPr lang="ko-KR" altLang="en-US" dirty="0"/>
              <a:t>로 받음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B3C115-A96A-470A-81EF-14894C608002}"/>
              </a:ext>
            </a:extLst>
          </p:cNvPr>
          <p:cNvSpPr txBox="1"/>
          <p:nvPr/>
        </p:nvSpPr>
        <p:spPr>
          <a:xfrm>
            <a:off x="7290123" y="3042973"/>
            <a:ext cx="280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Entity</a:t>
            </a:r>
            <a:r>
              <a:rPr lang="ko-KR" altLang="en-US" dirty="0"/>
              <a:t>로 변환됨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169C1-B204-4DA1-89FB-6CDB9075F993}"/>
              </a:ext>
            </a:extLst>
          </p:cNvPr>
          <p:cNvSpPr txBox="1"/>
          <p:nvPr/>
        </p:nvSpPr>
        <p:spPr>
          <a:xfrm>
            <a:off x="7290124" y="3459778"/>
            <a:ext cx="317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Repository</a:t>
            </a:r>
            <a:r>
              <a:rPr lang="ko-KR" altLang="en-US" dirty="0"/>
              <a:t>에 저장됨</a:t>
            </a: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412A347-0903-45C3-8385-9B7C895E97F9}"/>
              </a:ext>
            </a:extLst>
          </p:cNvPr>
          <p:cNvCxnSpPr>
            <a:stCxn id="8" idx="1"/>
            <a:endCxn id="11" idx="1"/>
          </p:cNvCxnSpPr>
          <p:nvPr/>
        </p:nvCxnSpPr>
        <p:spPr>
          <a:xfrm rot="10800000" flipH="1">
            <a:off x="7007322" y="2833693"/>
            <a:ext cx="282802" cy="2551370"/>
          </a:xfrm>
          <a:prstGeom prst="bentConnector3">
            <a:avLst>
              <a:gd name="adj1" fmla="val -80834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17B22417-752F-478E-B919-52BF4E9EDD70}"/>
              </a:ext>
            </a:extLst>
          </p:cNvPr>
          <p:cNvCxnSpPr>
            <a:cxnSpLocks/>
            <a:stCxn id="9" idx="1"/>
            <a:endCxn id="12" idx="1"/>
          </p:cNvCxnSpPr>
          <p:nvPr/>
        </p:nvCxnSpPr>
        <p:spPr>
          <a:xfrm rot="10800000" flipH="1">
            <a:off x="7007321" y="3227640"/>
            <a:ext cx="282801" cy="2390553"/>
          </a:xfrm>
          <a:prstGeom prst="bentConnector3">
            <a:avLst>
              <a:gd name="adj1" fmla="val -80834"/>
            </a:avLst>
          </a:prstGeom>
          <a:ln w="190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47FC36FE-44EF-45EA-AF5D-E62B8C24FD6C}"/>
              </a:ext>
            </a:extLst>
          </p:cNvPr>
          <p:cNvCxnSpPr>
            <a:cxnSpLocks/>
            <a:stCxn id="10" idx="1"/>
            <a:endCxn id="13" idx="1"/>
          </p:cNvCxnSpPr>
          <p:nvPr/>
        </p:nvCxnSpPr>
        <p:spPr>
          <a:xfrm rot="10800000" flipH="1">
            <a:off x="7007320" y="3644445"/>
            <a:ext cx="282803" cy="2253017"/>
          </a:xfrm>
          <a:prstGeom prst="bentConnector3">
            <a:avLst>
              <a:gd name="adj1" fmla="val -80834"/>
            </a:avLst>
          </a:prstGeom>
          <a:ln w="1905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50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17783-FBB1-4CC6-971A-5C7526377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504" y="1444086"/>
            <a:ext cx="5513647" cy="428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6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5341E-AEAE-48D4-83E8-42B5188E47BF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37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DB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테이블과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SQL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FACB0A-A9FC-46A4-A71E-BA33CBFF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0" y="1308155"/>
            <a:ext cx="2467319" cy="32389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0EE8F8D-1E1D-49EA-89D1-FADE0802D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64" y="1669717"/>
            <a:ext cx="5563376" cy="43630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F78289-175F-41BA-B7D3-F0142FB7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0218" y="2658864"/>
            <a:ext cx="3724795" cy="90500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286D0FC-FC83-4623-A253-3A6C0A0E7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1269" y="1523109"/>
            <a:ext cx="2381582" cy="100979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65AB26-2BD0-42D2-8C2D-02721E5914A0}"/>
              </a:ext>
            </a:extLst>
          </p:cNvPr>
          <p:cNvSpPr/>
          <p:nvPr/>
        </p:nvSpPr>
        <p:spPr>
          <a:xfrm>
            <a:off x="861045" y="4060597"/>
            <a:ext cx="5068415" cy="3322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703D75-89B4-4B9E-A68A-0C1F274D447F}"/>
              </a:ext>
            </a:extLst>
          </p:cNvPr>
          <p:cNvSpPr txBox="1"/>
          <p:nvPr/>
        </p:nvSpPr>
        <p:spPr>
          <a:xfrm>
            <a:off x="6127541" y="4042078"/>
            <a:ext cx="4340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DB </a:t>
            </a:r>
            <a:r>
              <a:rPr lang="ko-KR" altLang="en-US" dirty="0"/>
              <a:t>주소 매번 </a:t>
            </a:r>
            <a:r>
              <a:rPr lang="ko-KR" altLang="en-US" dirty="0" err="1"/>
              <a:t>바껴서</a:t>
            </a:r>
            <a:r>
              <a:rPr lang="ko-KR" altLang="en-US" dirty="0"/>
              <a:t> </a:t>
            </a:r>
            <a:r>
              <a:rPr lang="ko-KR" altLang="en-US" dirty="0" err="1"/>
              <a:t>찾아줘야함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자동 설정 가능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682D790-5DFB-44D3-AAFB-E5CE67B86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2787" y="5229392"/>
            <a:ext cx="7614414" cy="12037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29032F0-AC01-4454-BDC6-191D07DC2389}"/>
              </a:ext>
            </a:extLst>
          </p:cNvPr>
          <p:cNvSpPr/>
          <p:nvPr/>
        </p:nvSpPr>
        <p:spPr>
          <a:xfrm>
            <a:off x="8204090" y="5771510"/>
            <a:ext cx="3683111" cy="319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282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34D705-9CB4-4063-9604-1B5DC229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16" y="1535997"/>
            <a:ext cx="5315692" cy="453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D8DD05-0A1C-427F-9758-66FE4320321B}"/>
              </a:ext>
            </a:extLst>
          </p:cNvPr>
          <p:cNvSpPr/>
          <p:nvPr/>
        </p:nvSpPr>
        <p:spPr>
          <a:xfrm>
            <a:off x="672633" y="2246946"/>
            <a:ext cx="1900885" cy="9366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E0C644D-E9F0-4402-BB38-FDD7E2FD0725}"/>
              </a:ext>
            </a:extLst>
          </p:cNvPr>
          <p:cNvSpPr/>
          <p:nvPr/>
        </p:nvSpPr>
        <p:spPr>
          <a:xfrm>
            <a:off x="3125174" y="4237573"/>
            <a:ext cx="1918166" cy="12744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22F7AC5-D36F-4958-B9EA-6BA1DEA0D229}"/>
              </a:ext>
            </a:extLst>
          </p:cNvPr>
          <p:cNvSpPr/>
          <p:nvPr/>
        </p:nvSpPr>
        <p:spPr>
          <a:xfrm>
            <a:off x="3125174" y="2325751"/>
            <a:ext cx="1900885" cy="2828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11A71B09-3E31-48D4-915E-47F830AE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594" y="1535997"/>
            <a:ext cx="2667372" cy="29722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FA33004-7D86-45D9-8B0B-8353267AB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93" y="1535997"/>
            <a:ext cx="2143424" cy="38772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6241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롬복과 </a:t>
            </a:r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리팩터링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55A4DC-F01F-4213-9684-696A99149E14}"/>
              </a:ext>
            </a:extLst>
          </p:cNvPr>
          <p:cNvSpPr txBox="1"/>
          <p:nvPr/>
        </p:nvSpPr>
        <p:spPr>
          <a:xfrm>
            <a:off x="1184880" y="4775633"/>
            <a:ext cx="612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롬복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코드 간소화 시켜주는 라이브러리</a:t>
            </a:r>
            <a:endParaRPr lang="en-US" altLang="ko-KR" dirty="0"/>
          </a:p>
          <a:p>
            <a:r>
              <a:rPr lang="en-US" altLang="ko-KR" dirty="0"/>
              <a:t>Logging</a:t>
            </a:r>
            <a:r>
              <a:rPr lang="ko-KR" altLang="en-US" dirty="0"/>
              <a:t>기능 통해 </a:t>
            </a:r>
            <a:r>
              <a:rPr lang="en-US" altLang="ko-KR" dirty="0" err="1"/>
              <a:t>println</a:t>
            </a:r>
            <a:r>
              <a:rPr lang="en-US" altLang="ko-KR" dirty="0"/>
              <a:t>()</a:t>
            </a:r>
            <a:r>
              <a:rPr lang="ko-KR" altLang="en-US" dirty="0"/>
              <a:t>또한 </a:t>
            </a:r>
            <a:r>
              <a:rPr lang="ko-KR" altLang="en-US" dirty="0" err="1"/>
              <a:t>리팩터링</a:t>
            </a:r>
            <a:r>
              <a:rPr lang="ko-KR" altLang="en-US" dirty="0"/>
              <a:t> 가능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30E92E-9340-4DC2-89A3-F714D8E28ADE}"/>
              </a:ext>
            </a:extLst>
          </p:cNvPr>
          <p:cNvSpPr txBox="1"/>
          <p:nvPr/>
        </p:nvSpPr>
        <p:spPr>
          <a:xfrm>
            <a:off x="3399614" y="5572759"/>
            <a:ext cx="54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리팩터링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코드의 구조</a:t>
            </a:r>
            <a:r>
              <a:rPr lang="en-US" altLang="ko-KR" dirty="0"/>
              <a:t>, </a:t>
            </a:r>
            <a:r>
              <a:rPr lang="ko-KR" altLang="en-US" dirty="0"/>
              <a:t>성능 개선하는 작업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171C74-E521-4356-A888-8966BA4491A1}"/>
              </a:ext>
            </a:extLst>
          </p:cNvPr>
          <p:cNvSpPr txBox="1"/>
          <p:nvPr/>
        </p:nvSpPr>
        <p:spPr>
          <a:xfrm>
            <a:off x="6242887" y="5942091"/>
            <a:ext cx="5410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Logging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프로그램 수행 과정 기록으로 남기는 것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620F86E9-216B-40E4-82E9-80C79087170D}"/>
              </a:ext>
            </a:extLst>
          </p:cNvPr>
          <p:cNvGrpSpPr/>
          <p:nvPr/>
        </p:nvGrpSpPr>
        <p:grpSpPr>
          <a:xfrm>
            <a:off x="1611984" y="1138325"/>
            <a:ext cx="8728900" cy="3429953"/>
            <a:chOff x="1357460" y="2777062"/>
            <a:chExt cx="8728900" cy="342995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49F519D-75B5-4607-BC4F-5D309FA224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7868"/>
            <a:stretch/>
          </p:blipFill>
          <p:spPr>
            <a:xfrm>
              <a:off x="4329406" y="2777062"/>
              <a:ext cx="3042355" cy="3429952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8EF11B69-09E2-43A9-8E8D-B859012FD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460" y="2777063"/>
              <a:ext cx="2971946" cy="3429952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6DCFAF68-E1F0-4C00-9D0F-B202B274D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1432"/>
            <a:stretch/>
          </p:blipFill>
          <p:spPr>
            <a:xfrm>
              <a:off x="7301352" y="2777062"/>
              <a:ext cx="2785008" cy="3429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1400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465744-3354-4C36-81FB-8DC0447D9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48" y="1191504"/>
            <a:ext cx="2676899" cy="990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C682D6A-81BF-4E47-816C-C5548DC86DD5}"/>
              </a:ext>
            </a:extLst>
          </p:cNvPr>
          <p:cNvSpPr txBox="1"/>
          <p:nvPr/>
        </p:nvSpPr>
        <p:spPr>
          <a:xfrm>
            <a:off x="837948" y="2232407"/>
            <a:ext cx="3120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Lombok </a:t>
            </a:r>
            <a:r>
              <a:rPr lang="ko-KR" altLang="en-US" dirty="0"/>
              <a:t>도구 추가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7CE5A99-278B-4B59-8834-E1A63DAE3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948" y="2645666"/>
            <a:ext cx="5010849" cy="1228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C142BB-5CCA-46BF-958D-E841F3C8D26D}"/>
              </a:ext>
            </a:extLst>
          </p:cNvPr>
          <p:cNvSpPr txBox="1"/>
          <p:nvPr/>
        </p:nvSpPr>
        <p:spPr>
          <a:xfrm>
            <a:off x="750659" y="3933096"/>
            <a:ext cx="370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Lombok</a:t>
            </a:r>
            <a:r>
              <a:rPr lang="ko-KR" altLang="en-US" dirty="0"/>
              <a:t> 플러그인 설치</a:t>
            </a:r>
            <a:endParaRPr lang="en-US" altLang="ko-KR" dirty="0"/>
          </a:p>
          <a:p>
            <a:r>
              <a:rPr lang="en-US" altLang="ko-KR" dirty="0"/>
              <a:t>Help-&gt;Find Actions-&gt;Plugins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703FF7B-BE57-4C50-8A50-B7C364D2A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64" y="4579427"/>
            <a:ext cx="409632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563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DEF8A4-F5F7-4720-9934-D7415BE9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75" y="1087809"/>
            <a:ext cx="4387266" cy="539506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1BA61D-7F65-4081-812F-3ABC2B14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177" y="2111604"/>
            <a:ext cx="5455409" cy="4371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879BF0-E5A2-4C19-BAFE-B53D8093F245}"/>
              </a:ext>
            </a:extLst>
          </p:cNvPr>
          <p:cNvSpPr txBox="1"/>
          <p:nvPr/>
        </p:nvSpPr>
        <p:spPr>
          <a:xfrm>
            <a:off x="5162015" y="3864990"/>
            <a:ext cx="499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=</a:t>
            </a:r>
            <a:endParaRPr lang="ko-KR" altLang="en-US" b="1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35F1380-6350-40C1-9726-D9C69215D586}"/>
              </a:ext>
            </a:extLst>
          </p:cNvPr>
          <p:cNvSpPr/>
          <p:nvPr/>
        </p:nvSpPr>
        <p:spPr>
          <a:xfrm>
            <a:off x="6303205" y="3582185"/>
            <a:ext cx="1832127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DF60343-0518-4411-9E0F-275984DDCC28}"/>
              </a:ext>
            </a:extLst>
          </p:cNvPr>
          <p:cNvSpPr/>
          <p:nvPr/>
        </p:nvSpPr>
        <p:spPr>
          <a:xfrm>
            <a:off x="1167168" y="2754197"/>
            <a:ext cx="3565088" cy="1007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7CD6D6B-1304-414F-AAB5-47A5B80A9497}"/>
              </a:ext>
            </a:extLst>
          </p:cNvPr>
          <p:cNvSpPr/>
          <p:nvPr/>
        </p:nvSpPr>
        <p:spPr>
          <a:xfrm>
            <a:off x="1177859" y="3864990"/>
            <a:ext cx="3554397" cy="14589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8ED1B5F8-856B-44EC-986E-2CAB267E169C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4732256" y="3257746"/>
            <a:ext cx="1570949" cy="41399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BC312D2-A13D-4A12-82CA-91F7B9F32711}"/>
              </a:ext>
            </a:extLst>
          </p:cNvPr>
          <p:cNvSpPr/>
          <p:nvPr/>
        </p:nvSpPr>
        <p:spPr>
          <a:xfrm>
            <a:off x="6303205" y="3864990"/>
            <a:ext cx="1021423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57E1E6B5-E9A2-418B-91D2-1EEB775B0F0A}"/>
              </a:ext>
            </a:extLst>
          </p:cNvPr>
          <p:cNvCxnSpPr>
            <a:stCxn id="12" idx="3"/>
          </p:cNvCxnSpPr>
          <p:nvPr/>
        </p:nvCxnSpPr>
        <p:spPr>
          <a:xfrm flipV="1">
            <a:off x="4732256" y="3949831"/>
            <a:ext cx="1570949" cy="64465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821C36D-3BF1-4AD2-BCEA-47722A0A2EBB}"/>
              </a:ext>
            </a:extLst>
          </p:cNvPr>
          <p:cNvSpPr txBox="1"/>
          <p:nvPr/>
        </p:nvSpPr>
        <p:spPr>
          <a:xfrm>
            <a:off x="5661636" y="1661045"/>
            <a:ext cx="36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리팩터링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91555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74113E1-BBF3-473D-8F58-1D51190B8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2801"/>
          <a:stretch/>
        </p:blipFill>
        <p:spPr>
          <a:xfrm>
            <a:off x="752415" y="1029120"/>
            <a:ext cx="4497367" cy="56065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174E4AA-FC8A-4DD5-9734-53E8A48C6BDC}"/>
              </a:ext>
            </a:extLst>
          </p:cNvPr>
          <p:cNvSpPr/>
          <p:nvPr/>
        </p:nvSpPr>
        <p:spPr>
          <a:xfrm>
            <a:off x="752416" y="1282046"/>
            <a:ext cx="529630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94A7DA-14D1-4815-9190-C34784BACDC9}"/>
              </a:ext>
            </a:extLst>
          </p:cNvPr>
          <p:cNvSpPr txBox="1"/>
          <p:nvPr/>
        </p:nvSpPr>
        <p:spPr>
          <a:xfrm>
            <a:off x="5489170" y="1097380"/>
            <a:ext cx="567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@SLf4j</a:t>
            </a:r>
          </a:p>
          <a:p>
            <a:r>
              <a:rPr lang="en-US" altLang="ko-KR" dirty="0"/>
              <a:t>Simple Logging Facade for java 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1B8FA0-FF6E-44A7-A446-732DF0A5B48F}"/>
              </a:ext>
            </a:extLst>
          </p:cNvPr>
          <p:cNvSpPr/>
          <p:nvPr/>
        </p:nvSpPr>
        <p:spPr>
          <a:xfrm>
            <a:off x="1385582" y="3666440"/>
            <a:ext cx="2130615" cy="18912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A6EC00-55DA-4AA2-AA82-527299BBDB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15" y="5139215"/>
            <a:ext cx="10963374" cy="13793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2236FE-F330-47E6-9184-9316FA297E56}"/>
              </a:ext>
            </a:extLst>
          </p:cNvPr>
          <p:cNvSpPr/>
          <p:nvPr/>
        </p:nvSpPr>
        <p:spPr>
          <a:xfrm>
            <a:off x="5489170" y="5828879"/>
            <a:ext cx="6134079" cy="6539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5955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기능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JWT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Security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21095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8389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23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4860038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50968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F7A3442-C41A-43EA-BEBB-B0CEBA9B5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73" t="9079" r="780" b="4400"/>
          <a:stretch/>
        </p:blipFill>
        <p:spPr>
          <a:xfrm>
            <a:off x="2405720" y="1745311"/>
            <a:ext cx="7380560" cy="41937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607BE8-1DC9-47A8-9716-034C2789C93F}"/>
              </a:ext>
            </a:extLst>
          </p:cNvPr>
          <p:cNvSpPr txBox="1"/>
          <p:nvPr/>
        </p:nvSpPr>
        <p:spPr>
          <a:xfrm>
            <a:off x="2405720" y="1375979"/>
            <a:ext cx="2612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URL</a:t>
            </a:r>
            <a:r>
              <a:rPr lang="ko-KR" altLang="en-US" dirty="0"/>
              <a:t>요청에 인증</a:t>
            </a:r>
          </a:p>
        </p:txBody>
      </p:sp>
    </p:spTree>
    <p:extLst>
      <p:ext uri="{BB962C8B-B14F-4D97-AF65-F5344CB8AC3E}">
        <p14:creationId xmlns:p14="http://schemas.microsoft.com/office/powerpoint/2010/main" val="1706612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0834691-23B0-4EEB-85F0-CA1902759920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웹서비스의 동작 원리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템플릿과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역할과 실행 흐름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템플릿과 레이아웃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폼 데이터 주고 받기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180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CB5341E-AEAE-48D4-83E8-42B5188E47BF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웹서비스의 동작 원리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템플릿과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패턴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MVC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역할과 실행 흐름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 템플릿과 레이아웃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폼 데이터 주고 받기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06918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웹 서비스의 동작 원리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8C2ADC-0C32-43E5-B871-678ED230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343" y="3106603"/>
            <a:ext cx="10059804" cy="2705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CD1A6F-DB69-467F-871B-C40B5E89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343" y="1796179"/>
            <a:ext cx="2716952" cy="715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BCDEF49-189F-49D4-A873-1E72E7462837}"/>
              </a:ext>
            </a:extLst>
          </p:cNvPr>
          <p:cNvSpPr txBox="1"/>
          <p:nvPr/>
        </p:nvSpPr>
        <p:spPr>
          <a:xfrm>
            <a:off x="981958" y="1381968"/>
            <a:ext cx="1079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Localhost</a:t>
            </a:r>
            <a:r>
              <a:rPr lang="ko-KR" altLang="en-US" dirty="0"/>
              <a:t>는 내 컴퓨터의 서버 주소</a:t>
            </a:r>
            <a:r>
              <a:rPr lang="en-US" altLang="ko-KR" dirty="0"/>
              <a:t>, 8080</a:t>
            </a:r>
            <a:r>
              <a:rPr lang="ko-KR" altLang="en-US" dirty="0"/>
              <a:t>은 포트 번호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DCE6F6-4DBD-411C-B4D3-C3EDB54AC5B5}"/>
              </a:ext>
            </a:extLst>
          </p:cNvPr>
          <p:cNvSpPr txBox="1"/>
          <p:nvPr/>
        </p:nvSpPr>
        <p:spPr>
          <a:xfrm>
            <a:off x="1044343" y="2737271"/>
            <a:ext cx="6598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스프링 부트 프로젝트가 </a:t>
            </a:r>
            <a:r>
              <a:rPr lang="en-US" altLang="ko-KR" dirty="0"/>
              <a:t>8080</a:t>
            </a:r>
            <a:r>
              <a:rPr lang="ko-KR" altLang="en-US" dirty="0"/>
              <a:t>에서 실행되고 있다는 뜻</a:t>
            </a:r>
          </a:p>
        </p:txBody>
      </p:sp>
    </p:spTree>
    <p:extLst>
      <p:ext uri="{BB962C8B-B14F-4D97-AF65-F5344CB8AC3E}">
        <p14:creationId xmlns:p14="http://schemas.microsoft.com/office/powerpoint/2010/main" val="31289003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웹 서비스의 동작 원리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046B80-36B3-41D1-A0DC-FF67CB2C0B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7"/>
          <a:stretch/>
        </p:blipFill>
        <p:spPr>
          <a:xfrm>
            <a:off x="944251" y="1366245"/>
            <a:ext cx="8775154" cy="44733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C858F-B05E-4252-A9D0-92B47F21DF9C}"/>
              </a:ext>
            </a:extLst>
          </p:cNvPr>
          <p:cNvSpPr txBox="1"/>
          <p:nvPr/>
        </p:nvSpPr>
        <p:spPr>
          <a:xfrm>
            <a:off x="854024" y="6014301"/>
            <a:ext cx="1079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/hello.html </a:t>
            </a:r>
            <a:r>
              <a:rPr lang="ko-KR" altLang="en-US" dirty="0"/>
              <a:t>처럼 직접 파일명 명시한 경우 </a:t>
            </a:r>
            <a:r>
              <a:rPr lang="en-US" altLang="ko-KR" dirty="0"/>
              <a:t>resources/static</a:t>
            </a:r>
            <a:r>
              <a:rPr lang="ko-KR" altLang="en-US" dirty="0"/>
              <a:t>에서 파일을 찾아 불러온다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C34DBA1-2E45-4C92-9882-29081F49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516" y="3827283"/>
            <a:ext cx="4709587" cy="20122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55985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패턴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320A65-4E1A-4B02-93FB-65A0CBD0A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860" y="2180306"/>
            <a:ext cx="5404073" cy="3111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BE2FE30-FC79-489E-A2B6-7918727F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844" y="2196050"/>
            <a:ext cx="2892851" cy="1446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7CB6395-02B7-4CE0-A43A-213E85653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8204" y="3736296"/>
            <a:ext cx="3563422" cy="1557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4B8E69-F5C2-4885-97E5-4C6AD8A386FB}"/>
              </a:ext>
            </a:extLst>
          </p:cNvPr>
          <p:cNvSpPr txBox="1"/>
          <p:nvPr/>
        </p:nvSpPr>
        <p:spPr>
          <a:xfrm>
            <a:off x="691927" y="5571241"/>
            <a:ext cx="106898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회원이 추가되면 계속 파일을 </a:t>
            </a:r>
            <a:r>
              <a:rPr lang="ko-KR" altLang="en-US" dirty="0" err="1"/>
              <a:t>만들어줘야해서</a:t>
            </a:r>
            <a:r>
              <a:rPr lang="ko-KR" altLang="en-US" dirty="0"/>
              <a:t> </a:t>
            </a:r>
            <a:r>
              <a:rPr lang="en-US" altLang="ko-KR" dirty="0"/>
              <a:t>View Templates</a:t>
            </a:r>
            <a:r>
              <a:rPr lang="ko-KR" altLang="en-US" dirty="0"/>
              <a:t>란 화면을 담당하는 기능을 만들어서</a:t>
            </a:r>
            <a:endParaRPr lang="en-US" altLang="ko-KR" dirty="0"/>
          </a:p>
          <a:p>
            <a:r>
              <a:rPr lang="ko-KR" altLang="en-US" dirty="0"/>
              <a:t>웹페이지를 하나의 틀로 만들고 여기에 변수 값을 삽입하게 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6CA3FB8-11EA-40E2-B138-0200E700E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056" y="1146882"/>
            <a:ext cx="5296639" cy="9145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F4611A-E0EA-4EA8-8DD9-4AAD2948CBE3}"/>
              </a:ext>
            </a:extLst>
          </p:cNvPr>
          <p:cNvSpPr txBox="1"/>
          <p:nvPr/>
        </p:nvSpPr>
        <p:spPr>
          <a:xfrm>
            <a:off x="1737305" y="1716685"/>
            <a:ext cx="3667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 Templates</a:t>
            </a:r>
            <a:r>
              <a:rPr lang="ko-KR" altLang="en-US" dirty="0"/>
              <a:t> 만드는 도구 </a:t>
            </a:r>
            <a:r>
              <a:rPr lang="en-US" altLang="ko-KR" dirty="0"/>
              <a:t>-&gt;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655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패턴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0E1E6A-A8F0-48A3-B746-80DB2ED13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614" y="1615512"/>
            <a:ext cx="7778845" cy="36746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ECDB67-B7D6-44F9-9DD3-4BEF0DCE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0236" y="3403968"/>
            <a:ext cx="2295845" cy="18862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AA9F6D-EB2E-4B08-B4CC-9355BBC9D655}"/>
              </a:ext>
            </a:extLst>
          </p:cNvPr>
          <p:cNvSpPr txBox="1"/>
          <p:nvPr/>
        </p:nvSpPr>
        <p:spPr>
          <a:xfrm>
            <a:off x="730614" y="5429839"/>
            <a:ext cx="106898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View Templates : </a:t>
            </a:r>
            <a:r>
              <a:rPr lang="ko-KR" altLang="en-US" dirty="0"/>
              <a:t>화면 담당</a:t>
            </a:r>
            <a:endParaRPr lang="en-US" altLang="ko-KR" dirty="0"/>
          </a:p>
          <a:p>
            <a:r>
              <a:rPr lang="en-US" altLang="ko-KR" dirty="0"/>
              <a:t>Controller : </a:t>
            </a:r>
            <a:r>
              <a:rPr lang="ko-KR" altLang="en-US" dirty="0"/>
              <a:t>처리 과정 담당</a:t>
            </a:r>
            <a:endParaRPr lang="en-US" altLang="ko-KR" dirty="0"/>
          </a:p>
          <a:p>
            <a:r>
              <a:rPr lang="en-US" altLang="ko-KR" dirty="0"/>
              <a:t>Model : </a:t>
            </a:r>
            <a:r>
              <a:rPr lang="ko-KR" altLang="en-US" dirty="0"/>
              <a:t>데이터 관리 담당</a:t>
            </a:r>
            <a:r>
              <a:rPr lang="en-US" altLang="ko-KR" dirty="0"/>
              <a:t>                MVC </a:t>
            </a:r>
            <a:r>
              <a:rPr lang="ko-KR" altLang="en-US" dirty="0"/>
              <a:t>패턴 </a:t>
            </a:r>
            <a:r>
              <a:rPr lang="en-US" altLang="ko-KR" dirty="0"/>
              <a:t>: </a:t>
            </a:r>
            <a:r>
              <a:rPr lang="ko-KR" altLang="en-US" dirty="0"/>
              <a:t>화면</a:t>
            </a:r>
            <a:r>
              <a:rPr lang="en-US" altLang="ko-KR" dirty="0"/>
              <a:t>, </a:t>
            </a:r>
            <a:r>
              <a:rPr lang="ko-KR" altLang="en-US" dirty="0"/>
              <a:t>처리</a:t>
            </a:r>
            <a:r>
              <a:rPr lang="en-US" altLang="ko-KR" dirty="0"/>
              <a:t>, </a:t>
            </a:r>
            <a:r>
              <a:rPr lang="ko-KR" altLang="en-US" dirty="0"/>
              <a:t>데이터 분야를 각 담당 별로 나누는 기법</a:t>
            </a:r>
          </a:p>
        </p:txBody>
      </p:sp>
    </p:spTree>
    <p:extLst>
      <p:ext uri="{BB962C8B-B14F-4D97-AF65-F5344CB8AC3E}">
        <p14:creationId xmlns:p14="http://schemas.microsoft.com/office/powerpoint/2010/main" val="2345021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패턴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565FAE-3DB6-4CCA-A137-A763B46F5A77}"/>
              </a:ext>
            </a:extLst>
          </p:cNvPr>
          <p:cNvSpPr txBox="1"/>
          <p:nvPr/>
        </p:nvSpPr>
        <p:spPr>
          <a:xfrm>
            <a:off x="4366845" y="2720457"/>
            <a:ext cx="651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</a:t>
            </a:r>
            <a:r>
              <a:rPr lang="ko-KR" altLang="en-US" dirty="0"/>
              <a:t> 이 </a:t>
            </a:r>
            <a:r>
              <a:rPr lang="en-US" altLang="ko-KR" dirty="0"/>
              <a:t>View Templates</a:t>
            </a:r>
            <a:r>
              <a:rPr lang="ko-KR" altLang="en-US" dirty="0"/>
              <a:t>를 보기위해서</a:t>
            </a:r>
            <a:r>
              <a:rPr lang="en-US" altLang="ko-KR" dirty="0"/>
              <a:t> Controller</a:t>
            </a:r>
            <a:r>
              <a:rPr lang="ko-KR" altLang="en-US" dirty="0"/>
              <a:t>를 </a:t>
            </a:r>
            <a:r>
              <a:rPr lang="ko-KR" altLang="en-US" dirty="0" err="1"/>
              <a:t>만들어야함</a:t>
            </a:r>
            <a:endParaRPr lang="en-US" altLang="ko-KR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75F105C-1788-490A-9880-3B54596B8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45" y="4063182"/>
            <a:ext cx="6868484" cy="241968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9DD32A-4271-42DC-824C-1CEB0D324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18" y="1086500"/>
            <a:ext cx="2219635" cy="145752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FE6C667-C87F-4508-869B-F5DCAC126D47}"/>
              </a:ext>
            </a:extLst>
          </p:cNvPr>
          <p:cNvSpPr txBox="1"/>
          <p:nvPr/>
        </p:nvSpPr>
        <p:spPr>
          <a:xfrm>
            <a:off x="4366845" y="3148146"/>
            <a:ext cx="686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@Controller -&gt; </a:t>
            </a:r>
            <a:r>
              <a:rPr lang="ko-KR" altLang="en-US" dirty="0"/>
              <a:t>컨트롤러 선언</a:t>
            </a:r>
            <a:endParaRPr lang="en-US" altLang="ko-KR" dirty="0"/>
          </a:p>
          <a:p>
            <a:r>
              <a:rPr lang="en-US" altLang="ko-KR" dirty="0"/>
              <a:t>@GetMapping -&gt; URL </a:t>
            </a:r>
            <a:r>
              <a:rPr lang="ko-KR" altLang="en-US" dirty="0"/>
              <a:t>요청 연결</a:t>
            </a:r>
            <a:r>
              <a:rPr lang="en-US" altLang="ko-KR" dirty="0"/>
              <a:t>, </a:t>
            </a:r>
            <a:r>
              <a:rPr lang="ko-KR" altLang="en-US" dirty="0"/>
              <a:t>접속할 </a:t>
            </a:r>
            <a:r>
              <a:rPr lang="en-US" altLang="ko-KR" dirty="0" err="1"/>
              <a:t>url</a:t>
            </a:r>
            <a:r>
              <a:rPr lang="ko-KR" altLang="en-US" dirty="0"/>
              <a:t>주소 </a:t>
            </a:r>
            <a:r>
              <a:rPr lang="ko-KR" altLang="en-US" dirty="0" err="1"/>
              <a:t>넣어줘야함</a:t>
            </a:r>
            <a:endParaRPr lang="en-US" altLang="ko-KR" dirty="0"/>
          </a:p>
          <a:p>
            <a:r>
              <a:rPr lang="en-US" altLang="ko-KR" dirty="0"/>
              <a:t>Return</a:t>
            </a:r>
            <a:r>
              <a:rPr lang="ko-KR" altLang="en-US" dirty="0"/>
              <a:t> </a:t>
            </a:r>
            <a:r>
              <a:rPr lang="en-US" altLang="ko-KR" dirty="0"/>
              <a:t>“</a:t>
            </a:r>
            <a:r>
              <a:rPr lang="ko-KR" altLang="en-US" dirty="0"/>
              <a:t>페이지명</a:t>
            </a:r>
            <a:r>
              <a:rPr lang="en-US" altLang="ko-KR" dirty="0"/>
              <a:t>”; -&gt; </a:t>
            </a:r>
            <a:r>
              <a:rPr lang="ko-KR" altLang="en-US" dirty="0"/>
              <a:t>응답 페이지 설정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C81F60A-75DE-440E-BC3C-CAC227876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899" y="1086500"/>
            <a:ext cx="4044595" cy="1447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E8B3035-DC75-4853-A950-46FCDCE83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718" y="2653286"/>
            <a:ext cx="3539778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패턴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DA1B8A-9AE8-49EE-8D3C-46484AC2B513}"/>
              </a:ext>
            </a:extLst>
          </p:cNvPr>
          <p:cNvSpPr txBox="1"/>
          <p:nvPr/>
        </p:nvSpPr>
        <p:spPr>
          <a:xfrm>
            <a:off x="1018692" y="1410845"/>
            <a:ext cx="7833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Annotation</a:t>
            </a:r>
            <a:r>
              <a:rPr lang="ko-KR" altLang="en-US" dirty="0"/>
              <a:t>은 사전적 의미로 주석이라는 뜻</a:t>
            </a:r>
            <a:endParaRPr lang="en-US" altLang="ko-KR" dirty="0"/>
          </a:p>
          <a:p>
            <a:r>
              <a:rPr lang="ko-KR" altLang="en-US" dirty="0"/>
              <a:t>주석처럼 쓰여 특별한 의미</a:t>
            </a:r>
            <a:r>
              <a:rPr lang="en-US" altLang="ko-KR" dirty="0"/>
              <a:t>, </a:t>
            </a:r>
            <a:r>
              <a:rPr lang="ko-KR" altLang="en-US" dirty="0"/>
              <a:t>기능 수행하도록 하는 기술</a:t>
            </a:r>
            <a:endParaRPr lang="en-US" altLang="ko-KR" dirty="0"/>
          </a:p>
          <a:p>
            <a:r>
              <a:rPr lang="ko-KR" altLang="en-US" dirty="0"/>
              <a:t>프로그램에 추가적인 정보를 제공해주는 메타데이터라고 볼 수 있음</a:t>
            </a:r>
            <a:endParaRPr lang="en-US" altLang="ko-K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B24C75-39F3-45BB-834C-AF5CA04CDBCB}"/>
              </a:ext>
            </a:extLst>
          </p:cNvPr>
          <p:cNvSpPr txBox="1"/>
          <p:nvPr/>
        </p:nvSpPr>
        <p:spPr>
          <a:xfrm>
            <a:off x="1018692" y="2553517"/>
            <a:ext cx="11109255" cy="357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@Controller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 스프링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MVC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의 컨트롤러 객체임을</a:t>
            </a:r>
            <a:r>
              <a:rPr lang="en-US" altLang="ko-KR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+mn-ea"/>
              </a:rPr>
              <a:t>명시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@RequestMapping    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특정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URI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 매칭되는 클래스나 메소드임을 명시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@Repository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DAO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객체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@Service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 서비스 객체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@Autowired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해당 인스턴스 변수에 스프링으로부터 자동으로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Bean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을 주입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, new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연산자와 같음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@Test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       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JUnit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에서 테스트 대상을 표시하며 단위테스트 메소드임을 명시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@Component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Component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는 스프링에게 해당 클래스가 관리할 대상임을 표시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@GetMapping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	     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RequestMapping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(Method=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+mn-ea"/>
              </a:rPr>
              <a:t>RequestMethod.GET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+mn-ea"/>
              </a:rPr>
              <a:t>)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+mn-ea"/>
              </a:rPr>
              <a:t>과 동일</a:t>
            </a:r>
          </a:p>
        </p:txBody>
      </p:sp>
    </p:spTree>
    <p:extLst>
      <p:ext uri="{BB962C8B-B14F-4D97-AF65-F5344CB8AC3E}">
        <p14:creationId xmlns:p14="http://schemas.microsoft.com/office/powerpoint/2010/main" val="13388708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패턴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916C8C-D30B-4007-B4E9-89D043F7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09" r="41662"/>
          <a:stretch/>
        </p:blipFill>
        <p:spPr>
          <a:xfrm>
            <a:off x="962807" y="2995612"/>
            <a:ext cx="3295554" cy="32199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1A22A0-395C-4263-82E9-7804BAB5A67C}"/>
              </a:ext>
            </a:extLst>
          </p:cNvPr>
          <p:cNvSpPr txBox="1"/>
          <p:nvPr/>
        </p:nvSpPr>
        <p:spPr>
          <a:xfrm>
            <a:off x="962807" y="1399573"/>
            <a:ext cx="5649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username</a:t>
            </a:r>
            <a:r>
              <a:rPr lang="ko-KR" altLang="en-US" dirty="0"/>
              <a:t>변수 찾을 수 없어서 에러</a:t>
            </a:r>
            <a:r>
              <a:rPr lang="en-US" altLang="ko-KR" dirty="0"/>
              <a:t>,</a:t>
            </a:r>
          </a:p>
          <a:p>
            <a:r>
              <a:rPr lang="en-US" altLang="ko-KR" dirty="0"/>
              <a:t>model </a:t>
            </a:r>
            <a:r>
              <a:rPr lang="ko-KR" altLang="en-US" dirty="0"/>
              <a:t>추가 해야함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E8F707-5725-4D94-A757-976C290C315D}"/>
              </a:ext>
            </a:extLst>
          </p:cNvPr>
          <p:cNvSpPr txBox="1"/>
          <p:nvPr/>
        </p:nvSpPr>
        <p:spPr>
          <a:xfrm>
            <a:off x="4706745" y="2585598"/>
            <a:ext cx="6994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Model </a:t>
            </a:r>
            <a:r>
              <a:rPr lang="ko-KR" altLang="en-US" b="1" dirty="0"/>
              <a:t>객체</a:t>
            </a:r>
            <a:endParaRPr lang="en-US" altLang="ko-KR" b="1" dirty="0"/>
          </a:p>
          <a:p>
            <a:r>
              <a:rPr lang="en-US" altLang="ko-KR" dirty="0"/>
              <a:t>- Controller</a:t>
            </a:r>
            <a:r>
              <a:rPr lang="ko-KR" altLang="en-US" dirty="0"/>
              <a:t>에서 생성한 데이터를 </a:t>
            </a:r>
            <a:r>
              <a:rPr lang="en-US" altLang="ko-KR" dirty="0"/>
              <a:t>View</a:t>
            </a:r>
            <a:r>
              <a:rPr lang="ko-KR" altLang="en-US" dirty="0"/>
              <a:t>로 전달할 때 사용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en-US" altLang="ko-KR" dirty="0" err="1"/>
              <a:t>addAttribute</a:t>
            </a:r>
            <a:r>
              <a:rPr lang="en-US" altLang="ko-KR" dirty="0"/>
              <a:t>(“</a:t>
            </a:r>
            <a:r>
              <a:rPr lang="ko-KR" altLang="en-US" dirty="0"/>
              <a:t>키</a:t>
            </a:r>
            <a:r>
              <a:rPr lang="en-US" altLang="ko-KR" dirty="0"/>
              <a:t>”, “</a:t>
            </a:r>
            <a:r>
              <a:rPr lang="ko-KR" altLang="en-US" dirty="0"/>
              <a:t>값</a:t>
            </a:r>
            <a:r>
              <a:rPr lang="en-US" altLang="ko-KR" dirty="0"/>
              <a:t>“)</a:t>
            </a:r>
            <a:r>
              <a:rPr lang="ko-KR" altLang="en-US" dirty="0"/>
              <a:t> 메소드 사용하여 전달할 데이터 세팅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FE315-8F94-41F3-ADEB-4117E8844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399" y="3659489"/>
            <a:ext cx="6868484" cy="2543530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1878EF5-9F55-4C68-8EFE-E2B77D485931}"/>
              </a:ext>
            </a:extLst>
          </p:cNvPr>
          <p:cNvCxnSpPr>
            <a:stCxn id="5" idx="0"/>
          </p:cNvCxnSpPr>
          <p:nvPr/>
        </p:nvCxnSpPr>
        <p:spPr>
          <a:xfrm flipV="1">
            <a:off x="2610584" y="2045904"/>
            <a:ext cx="0" cy="949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5FF2FCC-1501-46D7-B253-25A315756126}"/>
              </a:ext>
            </a:extLst>
          </p:cNvPr>
          <p:cNvSpPr/>
          <p:nvPr/>
        </p:nvSpPr>
        <p:spPr>
          <a:xfrm>
            <a:off x="5175315" y="4931254"/>
            <a:ext cx="6053878" cy="3477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72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MVC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의 역할과 실행 흐름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B569056-1FA0-4344-9DC4-084960DC4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226" y="1191504"/>
            <a:ext cx="4852986" cy="15988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212CC9-53C4-4582-AE57-34852765552D}"/>
              </a:ext>
            </a:extLst>
          </p:cNvPr>
          <p:cNvSpPr txBox="1"/>
          <p:nvPr/>
        </p:nvSpPr>
        <p:spPr>
          <a:xfrm>
            <a:off x="5963978" y="1357457"/>
            <a:ext cx="5432981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Controller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Client</a:t>
            </a:r>
            <a:r>
              <a:rPr lang="ko-KR" altLang="en-US" dirty="0"/>
              <a:t>로부터 요청 받음</a:t>
            </a:r>
            <a:endParaRPr lang="en-US" altLang="ko-KR" dirty="0"/>
          </a:p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View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최종 페이지 만듦</a:t>
            </a:r>
            <a:endParaRPr lang="en-US" altLang="ko-KR" dirty="0"/>
          </a:p>
          <a:p>
            <a:r>
              <a:rPr lang="en-US" altLang="ko-KR" dirty="0">
                <a:solidFill>
                  <a:srgbClr val="7030A0"/>
                </a:solidFill>
              </a:rPr>
              <a:t>Model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최종 페이지에 쓰일 데이터를 </a:t>
            </a:r>
            <a:r>
              <a:rPr lang="en-US" altLang="ko-KR" dirty="0"/>
              <a:t>View</a:t>
            </a:r>
            <a:r>
              <a:rPr lang="ko-KR" altLang="en-US" dirty="0"/>
              <a:t>에 전달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98B10C-1BA5-4EC9-9AE1-F597F280F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27" y="2856323"/>
            <a:ext cx="10190745" cy="38063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ED2D4DE-279A-4715-BDEC-612AD320E008}"/>
              </a:ext>
            </a:extLst>
          </p:cNvPr>
          <p:cNvSpPr/>
          <p:nvPr/>
        </p:nvSpPr>
        <p:spPr>
          <a:xfrm>
            <a:off x="1753386" y="2856323"/>
            <a:ext cx="1150070" cy="160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DB08198-3EB6-48A8-BD02-BA8438D95C33}"/>
              </a:ext>
            </a:extLst>
          </p:cNvPr>
          <p:cNvCxnSpPr>
            <a:cxnSpLocks/>
            <a:stCxn id="10" idx="3"/>
            <a:endCxn id="16" idx="0"/>
          </p:cNvCxnSpPr>
          <p:nvPr/>
        </p:nvCxnSpPr>
        <p:spPr>
          <a:xfrm>
            <a:off x="2903456" y="2936450"/>
            <a:ext cx="6274207" cy="266527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79FF6EB-E54A-4F33-9ED0-F60093948AF6}"/>
              </a:ext>
            </a:extLst>
          </p:cNvPr>
          <p:cNvSpPr/>
          <p:nvPr/>
        </p:nvSpPr>
        <p:spPr>
          <a:xfrm>
            <a:off x="7163953" y="5601728"/>
            <a:ext cx="4027419" cy="8252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EA433C3-4F28-44B3-8E92-A368119CB3B0}"/>
              </a:ext>
            </a:extLst>
          </p:cNvPr>
          <p:cNvSpPr/>
          <p:nvPr/>
        </p:nvSpPr>
        <p:spPr>
          <a:xfrm>
            <a:off x="7417277" y="6177264"/>
            <a:ext cx="1095127" cy="119841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963B7C-F170-48DE-91A6-8985821ABE97}"/>
              </a:ext>
            </a:extLst>
          </p:cNvPr>
          <p:cNvSpPr/>
          <p:nvPr/>
        </p:nvSpPr>
        <p:spPr>
          <a:xfrm>
            <a:off x="5454931" y="5288940"/>
            <a:ext cx="974150" cy="140899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76F2675-7A34-43CA-A3D7-3A74DFFABB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167" y="5833335"/>
            <a:ext cx="2867425" cy="362001"/>
          </a:xfrm>
          <a:prstGeom prst="rect">
            <a:avLst/>
          </a:prstGeom>
        </p:spPr>
      </p:pic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EEAD303B-2430-463D-86DD-11FDBE7C4462}"/>
              </a:ext>
            </a:extLst>
          </p:cNvPr>
          <p:cNvCxnSpPr>
            <a:cxnSpLocks/>
            <a:stCxn id="17" idx="2"/>
            <a:endCxn id="20" idx="2"/>
          </p:cNvCxnSpPr>
          <p:nvPr/>
        </p:nvCxnSpPr>
        <p:spPr>
          <a:xfrm rot="5400000" flipH="1">
            <a:off x="5338976" y="3671241"/>
            <a:ext cx="101769" cy="5149961"/>
          </a:xfrm>
          <a:prstGeom prst="bentConnector3">
            <a:avLst>
              <a:gd name="adj1" fmla="val -224626"/>
            </a:avLst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4C7C16E-A6D9-4D74-A176-35E1CB557331}"/>
              </a:ext>
            </a:extLst>
          </p:cNvPr>
          <p:cNvSpPr/>
          <p:nvPr/>
        </p:nvSpPr>
        <p:spPr>
          <a:xfrm>
            <a:off x="7477764" y="5974952"/>
            <a:ext cx="3713607" cy="161688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7A4882D7-4986-4A2D-8B65-3CA6C3EBF0A8}"/>
              </a:ext>
            </a:extLst>
          </p:cNvPr>
          <p:cNvCxnSpPr>
            <a:cxnSpLocks/>
            <a:endCxn id="35" idx="0"/>
          </p:cNvCxnSpPr>
          <p:nvPr/>
        </p:nvCxnSpPr>
        <p:spPr>
          <a:xfrm flipV="1">
            <a:off x="4248592" y="5974952"/>
            <a:ext cx="5085976" cy="18638"/>
          </a:xfrm>
          <a:prstGeom prst="bentConnector4">
            <a:avLst>
              <a:gd name="adj1" fmla="val 31746"/>
              <a:gd name="adj2" fmla="val 1326526"/>
            </a:avLst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3611CA4-3A54-4A97-A6F4-C0DE74397E2C}"/>
              </a:ext>
            </a:extLst>
          </p:cNvPr>
          <p:cNvSpPr/>
          <p:nvPr/>
        </p:nvSpPr>
        <p:spPr>
          <a:xfrm>
            <a:off x="5389859" y="4426068"/>
            <a:ext cx="1039221" cy="287334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871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B3D70D1-21CA-4D47-9BF0-1D3018CE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62" y="2560320"/>
            <a:ext cx="6027796" cy="3266878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CC39EDB4-9BE0-4A80-8458-04B734E8D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9560" y="1030802"/>
            <a:ext cx="7201905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514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 템플릿과 레이아웃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D8A7C-9A48-41A4-A7F1-7454EABD3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611" y="1315209"/>
            <a:ext cx="2216350" cy="912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43FF64-EBB5-4D1A-B145-1C1D66AE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40" y="4243269"/>
            <a:ext cx="4315426" cy="168616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DA3C312-F366-44A8-9F4C-3DB3E610F8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330" y="4243269"/>
            <a:ext cx="4134427" cy="168616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47CB8F-5350-4D3B-B0D1-D3ED32C1AB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330" y="2392466"/>
            <a:ext cx="4134427" cy="16861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8ED1399-CC89-475D-8DCE-D2361E3429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6340" y="2392468"/>
            <a:ext cx="4315426" cy="168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2886220-BFE2-4999-A631-5FF5E1E83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6340" y="1961899"/>
            <a:ext cx="1552792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87DB514-778D-4B97-B55A-DDE32C1E80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5544" y="1961900"/>
            <a:ext cx="1524213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5748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폼 데이터 주고 받기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E01D0E3-B3CD-47CA-8C29-C590467E7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13" y="1298475"/>
            <a:ext cx="4020111" cy="2048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51192F8-FDFC-44BB-AF7C-F7298205BA8F}"/>
              </a:ext>
            </a:extLst>
          </p:cNvPr>
          <p:cNvSpPr txBox="1"/>
          <p:nvPr/>
        </p:nvSpPr>
        <p:spPr>
          <a:xfrm>
            <a:off x="661913" y="3642942"/>
            <a:ext cx="480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폼 데이터</a:t>
            </a:r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/>
              <a:t>: html</a:t>
            </a:r>
            <a:r>
              <a:rPr lang="ko-KR" altLang="en-US" dirty="0"/>
              <a:t> </a:t>
            </a:r>
            <a:r>
              <a:rPr lang="en-US" altLang="ko-KR" dirty="0"/>
              <a:t>&lt;form&gt;</a:t>
            </a:r>
            <a:r>
              <a:rPr lang="ko-KR" altLang="en-US" dirty="0"/>
              <a:t>태그에 담긴 데이터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8E0C752-E7A2-4BB4-9080-A316BADC9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0374" y="3708930"/>
            <a:ext cx="7157533" cy="2548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FE50F6-888C-44A0-AB02-8C02B33CBE2B}"/>
              </a:ext>
            </a:extLst>
          </p:cNvPr>
          <p:cNvSpPr txBox="1"/>
          <p:nvPr/>
        </p:nvSpPr>
        <p:spPr>
          <a:xfrm>
            <a:off x="6749612" y="2996611"/>
            <a:ext cx="48023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어디로</a:t>
            </a:r>
            <a:r>
              <a:rPr lang="en-US" altLang="ko-KR" dirty="0"/>
              <a:t>, </a:t>
            </a:r>
            <a:r>
              <a:rPr lang="ko-KR" altLang="en-US" dirty="0"/>
              <a:t>어떻게 보낼지 </a:t>
            </a:r>
            <a:r>
              <a:rPr lang="ko-KR" altLang="en-US" dirty="0" err="1"/>
              <a:t>적어야함</a:t>
            </a:r>
            <a:endParaRPr lang="en-US" altLang="ko-KR" dirty="0"/>
          </a:p>
          <a:p>
            <a:r>
              <a:rPr lang="ko-KR" altLang="en-US" dirty="0"/>
              <a:t>전송되면 </a:t>
            </a:r>
            <a:r>
              <a:rPr lang="en-US" altLang="ko-KR" dirty="0"/>
              <a:t>Controller</a:t>
            </a:r>
            <a:r>
              <a:rPr lang="ko-KR" altLang="en-US" dirty="0"/>
              <a:t>가 </a:t>
            </a:r>
            <a:r>
              <a:rPr lang="en-US" altLang="ko-KR" dirty="0"/>
              <a:t>DTO </a:t>
            </a:r>
            <a:r>
              <a:rPr lang="ko-KR" altLang="en-US" dirty="0"/>
              <a:t>객체에 담아 받음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542FC-872A-42DD-8A3C-2A0447E1EEFB}"/>
              </a:ext>
            </a:extLst>
          </p:cNvPr>
          <p:cNvSpPr txBox="1"/>
          <p:nvPr/>
        </p:nvSpPr>
        <p:spPr>
          <a:xfrm>
            <a:off x="6749612" y="167583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DTO</a:t>
            </a:r>
          </a:p>
          <a:p>
            <a:r>
              <a:rPr lang="en-US" altLang="ko-KR" dirty="0">
                <a:solidFill>
                  <a:srgbClr val="202122"/>
                </a:solidFill>
                <a:latin typeface="Arial" panose="020B0604020202020204" pitchFamily="34" charset="0"/>
              </a:rPr>
              <a:t>: </a:t>
            </a:r>
            <a:r>
              <a:rPr lang="ko-KR" alt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프로세스 간에 데이터를 전달하는 객체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1829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폼 데이터 주고 받기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FCE951-C5E3-436F-9999-0A9FCB584E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93"/>
          <a:stretch/>
        </p:blipFill>
        <p:spPr>
          <a:xfrm>
            <a:off x="695271" y="1566634"/>
            <a:ext cx="5936166" cy="282804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7236BB5-8F8C-4B8E-8244-12F8A394D53D}"/>
              </a:ext>
            </a:extLst>
          </p:cNvPr>
          <p:cNvSpPr/>
          <p:nvPr/>
        </p:nvSpPr>
        <p:spPr>
          <a:xfrm>
            <a:off x="2605506" y="1702220"/>
            <a:ext cx="3295674" cy="286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68D0CA-0996-41A9-B20E-BC203063CDC9}"/>
              </a:ext>
            </a:extLst>
          </p:cNvPr>
          <p:cNvSpPr/>
          <p:nvPr/>
        </p:nvSpPr>
        <p:spPr>
          <a:xfrm>
            <a:off x="4443732" y="2364185"/>
            <a:ext cx="1146734" cy="272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25C59CE-EDE6-430A-8ED7-E7AF6A4F6AC9}"/>
              </a:ext>
            </a:extLst>
          </p:cNvPr>
          <p:cNvSpPr/>
          <p:nvPr/>
        </p:nvSpPr>
        <p:spPr>
          <a:xfrm>
            <a:off x="4443731" y="3243350"/>
            <a:ext cx="1259485" cy="272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216F03-7ABF-476F-BA29-757918D9A632}"/>
              </a:ext>
            </a:extLst>
          </p:cNvPr>
          <p:cNvSpPr txBox="1"/>
          <p:nvPr/>
        </p:nvSpPr>
        <p:spPr>
          <a:xfrm>
            <a:off x="726430" y="844793"/>
            <a:ext cx="216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 : </a:t>
            </a:r>
            <a:r>
              <a:rPr lang="ko-KR" altLang="en-US" dirty="0"/>
              <a:t>어디로</a:t>
            </a:r>
            <a:endParaRPr lang="en-US" altLang="ko-KR" dirty="0"/>
          </a:p>
          <a:p>
            <a:r>
              <a:rPr lang="en-US" altLang="ko-KR" dirty="0"/>
              <a:t>Method : </a:t>
            </a:r>
            <a:r>
              <a:rPr lang="ko-KR" altLang="en-US" dirty="0"/>
              <a:t>어떻게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4032B2B-58C4-4355-B29F-927D2151A056}"/>
              </a:ext>
            </a:extLst>
          </p:cNvPr>
          <p:cNvSpPr/>
          <p:nvPr/>
        </p:nvSpPr>
        <p:spPr>
          <a:xfrm>
            <a:off x="726430" y="847701"/>
            <a:ext cx="1879076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4C51F3-6CDC-4E5D-99F8-7DD8B875CC5E}"/>
              </a:ext>
            </a:extLst>
          </p:cNvPr>
          <p:cNvSpPr txBox="1"/>
          <p:nvPr/>
        </p:nvSpPr>
        <p:spPr>
          <a:xfrm>
            <a:off x="6631437" y="1566634"/>
            <a:ext cx="4620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이 </a:t>
            </a:r>
            <a:r>
              <a:rPr lang="en-US" altLang="ko-KR" dirty="0"/>
              <a:t>View </a:t>
            </a:r>
            <a:r>
              <a:rPr lang="ko-KR" altLang="en-US" dirty="0"/>
              <a:t>보여주기 위해 </a:t>
            </a:r>
            <a:r>
              <a:rPr lang="en-US" altLang="ko-KR" dirty="0"/>
              <a:t>Controller </a:t>
            </a:r>
            <a:r>
              <a:rPr lang="ko-KR" altLang="en-US" dirty="0"/>
              <a:t>구현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42D402-55FE-4D75-A4F0-2123DCC8F012}"/>
              </a:ext>
            </a:extLst>
          </p:cNvPr>
          <p:cNvSpPr txBox="1"/>
          <p:nvPr/>
        </p:nvSpPr>
        <p:spPr>
          <a:xfrm>
            <a:off x="1890051" y="6113538"/>
            <a:ext cx="5269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폼 데이터 받을 수 있게 </a:t>
            </a:r>
            <a:r>
              <a:rPr lang="en-US" altLang="ko-KR" dirty="0"/>
              <a:t>Controller</a:t>
            </a:r>
            <a:r>
              <a:rPr lang="ko-KR" altLang="en-US" dirty="0"/>
              <a:t>에 메소드 추가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D5730A7-EA6E-48D0-A683-D7C4D165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635" y="3620846"/>
            <a:ext cx="4092072" cy="30337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973F10-8696-428F-BF86-0BEEA32A1D43}"/>
              </a:ext>
            </a:extLst>
          </p:cNvPr>
          <p:cNvSpPr/>
          <p:nvPr/>
        </p:nvSpPr>
        <p:spPr>
          <a:xfrm>
            <a:off x="7424174" y="5291366"/>
            <a:ext cx="3708882" cy="11094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8E8B079E-E90D-4649-B964-A46B00D9BE60}"/>
              </a:ext>
            </a:extLst>
          </p:cNvPr>
          <p:cNvCxnSpPr>
            <a:stCxn id="20" idx="1"/>
            <a:endCxn id="16" idx="0"/>
          </p:cNvCxnSpPr>
          <p:nvPr/>
        </p:nvCxnSpPr>
        <p:spPr>
          <a:xfrm rot="10800000" flipV="1">
            <a:off x="4524844" y="5846082"/>
            <a:ext cx="2899331" cy="26745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7100191D-35F1-4A82-90F5-A068A0653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30" y="4467278"/>
            <a:ext cx="2899333" cy="15624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8525527-B977-49C9-A341-6C49CBCE9F7D}"/>
              </a:ext>
            </a:extLst>
          </p:cNvPr>
          <p:cNvSpPr/>
          <p:nvPr/>
        </p:nvSpPr>
        <p:spPr>
          <a:xfrm>
            <a:off x="2176096" y="4662131"/>
            <a:ext cx="1470017" cy="1073122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3244085-63FB-42DF-AD4C-4CF5DCA830E8}"/>
              </a:ext>
            </a:extLst>
          </p:cNvPr>
          <p:cNvSpPr/>
          <p:nvPr/>
        </p:nvSpPr>
        <p:spPr>
          <a:xfrm>
            <a:off x="9696032" y="5552387"/>
            <a:ext cx="1437024" cy="1828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F3FE098-A24C-4450-ADE1-03BC389AF67C}"/>
              </a:ext>
            </a:extLst>
          </p:cNvPr>
          <p:cNvCxnSpPr>
            <a:stCxn id="24" idx="3"/>
            <a:endCxn id="26" idx="1"/>
          </p:cNvCxnSpPr>
          <p:nvPr/>
        </p:nvCxnSpPr>
        <p:spPr>
          <a:xfrm>
            <a:off x="3646113" y="5198692"/>
            <a:ext cx="6049919" cy="445128"/>
          </a:xfrm>
          <a:prstGeom prst="bentConnector3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0B115B9-DD06-4073-A648-BBDC97F2F3EC}"/>
              </a:ext>
            </a:extLst>
          </p:cNvPr>
          <p:cNvSpPr txBox="1"/>
          <p:nvPr/>
        </p:nvSpPr>
        <p:spPr>
          <a:xfrm>
            <a:off x="3646113" y="4811764"/>
            <a:ext cx="341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데이터가 </a:t>
            </a:r>
            <a:r>
              <a:rPr lang="en-US" altLang="ko-KR" dirty="0"/>
              <a:t>DTO </a:t>
            </a:r>
            <a:r>
              <a:rPr lang="ko-KR" altLang="en-US" dirty="0"/>
              <a:t>객체에 </a:t>
            </a:r>
            <a:r>
              <a:rPr lang="ko-KR" altLang="en-US" dirty="0" err="1"/>
              <a:t>담겨짐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0169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폼 데이터 주고 받기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363E60-9719-45D3-A78C-FAF7A0906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202" y="3833762"/>
            <a:ext cx="2553056" cy="22482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56C5582-E18B-4C9E-AEFB-ECF1FD66B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647" y="2494433"/>
            <a:ext cx="4131893" cy="35952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82A3A6-75C4-4270-A719-8D0AE80F33DB}"/>
              </a:ext>
            </a:extLst>
          </p:cNvPr>
          <p:cNvSpPr txBox="1"/>
          <p:nvPr/>
        </p:nvSpPr>
        <p:spPr>
          <a:xfrm>
            <a:off x="1218647" y="2125101"/>
            <a:ext cx="2553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ArticleForm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E79C97B-1DAD-4234-A644-5CFF61B6B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202" y="1868587"/>
            <a:ext cx="5915851" cy="185763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D93C53-F84D-4A1D-9FE8-68E4ABFCDF30}"/>
              </a:ext>
            </a:extLst>
          </p:cNvPr>
          <p:cNvSpPr/>
          <p:nvPr/>
        </p:nvSpPr>
        <p:spPr>
          <a:xfrm>
            <a:off x="5820046" y="3349739"/>
            <a:ext cx="3908416" cy="3078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2960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 Boot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생성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with JPA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테이블과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SQL</a:t>
            </a:r>
          </a:p>
          <a:p>
            <a:pPr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24520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868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16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2228412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596300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도메인과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테스트 케이스 작성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개발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테스트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705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582487"/>
            <a:ext cx="6214533" cy="380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배포파일 전달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명세서 작성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도메인과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테스트 케이스 작성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개발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테스트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48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10BAA74-9236-445B-9F32-F979FB531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711" y="1078381"/>
            <a:ext cx="8195157" cy="24994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B587E9-0137-4639-B608-7DCDE5D9CBEE}"/>
              </a:ext>
            </a:extLst>
          </p:cNvPr>
          <p:cNvSpPr txBox="1"/>
          <p:nvPr/>
        </p:nvSpPr>
        <p:spPr>
          <a:xfrm>
            <a:off x="8547868" y="1078381"/>
            <a:ext cx="2177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토큰 생성</a:t>
            </a:r>
            <a:r>
              <a:rPr lang="en-US" altLang="ko-KR" dirty="0"/>
              <a:t>, </a:t>
            </a:r>
            <a:r>
              <a:rPr lang="ko-KR" altLang="en-US" dirty="0"/>
              <a:t>검증</a:t>
            </a: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913CD0D3-54F3-4A05-87CD-AF7DC4C1F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120" y="2691055"/>
            <a:ext cx="6957940" cy="391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0428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Spring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5E7D0F-448F-4B7A-8069-790196C3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5" y="2231568"/>
            <a:ext cx="9164329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4F6220-EBA6-48A0-A4F1-5C6068109CE7}"/>
              </a:ext>
            </a:extLst>
          </p:cNvPr>
          <p:cNvSpPr txBox="1"/>
          <p:nvPr/>
        </p:nvSpPr>
        <p:spPr>
          <a:xfrm>
            <a:off x="1513835" y="1728431"/>
            <a:ext cx="6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인프런에서</a:t>
            </a:r>
            <a:r>
              <a:rPr lang="ko-KR" altLang="en-US" dirty="0"/>
              <a:t> </a:t>
            </a:r>
            <a:r>
              <a:rPr lang="en-US" altLang="ko-KR" dirty="0"/>
              <a:t>Spring</a:t>
            </a:r>
            <a:r>
              <a:rPr lang="ko-KR" altLang="en-US" dirty="0"/>
              <a:t>입문 무료 강의 수강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E3D14C4-2F3C-40F0-953A-44AAB79A8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5" y="4213481"/>
            <a:ext cx="5232444" cy="19195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7436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 도메인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12542B-745B-4087-98A8-CFF6222F0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080" y="2319995"/>
            <a:ext cx="3448531" cy="40296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E1C4F1-EE0B-43B9-8FD6-CCD3F23EC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601" y="3625102"/>
            <a:ext cx="2686425" cy="27245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EDF4AC1-4DFC-4397-8B71-AF5B6EEC4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13" t="5217"/>
          <a:stretch/>
        </p:blipFill>
        <p:spPr>
          <a:xfrm>
            <a:off x="848412" y="1366887"/>
            <a:ext cx="4130678" cy="4992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7A2300-8D40-439F-8C31-27EDDFC82D45}"/>
              </a:ext>
            </a:extLst>
          </p:cNvPr>
          <p:cNvSpPr txBox="1"/>
          <p:nvPr/>
        </p:nvSpPr>
        <p:spPr>
          <a:xfrm>
            <a:off x="804422" y="1029562"/>
            <a:ext cx="290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Member.java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5C028-731F-4384-8D00-BD9D48A35DF3}"/>
              </a:ext>
            </a:extLst>
          </p:cNvPr>
          <p:cNvSpPr/>
          <p:nvPr/>
        </p:nvSpPr>
        <p:spPr>
          <a:xfrm>
            <a:off x="5023080" y="4741682"/>
            <a:ext cx="3448531" cy="2168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A23B3D2-BE14-415C-81FF-8F8671FD8575}"/>
              </a:ext>
            </a:extLst>
          </p:cNvPr>
          <p:cNvSpPr/>
          <p:nvPr/>
        </p:nvSpPr>
        <p:spPr>
          <a:xfrm>
            <a:off x="8835743" y="4677265"/>
            <a:ext cx="1288646" cy="281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218FB40-5DD0-443D-BB18-602796E67E78}"/>
              </a:ext>
            </a:extLst>
          </p:cNvPr>
          <p:cNvSpPr/>
          <p:nvPr/>
        </p:nvSpPr>
        <p:spPr>
          <a:xfrm>
            <a:off x="1121789" y="2686638"/>
            <a:ext cx="3506771" cy="34313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37E5F5CE-EAB9-48A8-B812-8F8AF8E9A112}"/>
              </a:ext>
            </a:extLst>
          </p:cNvPr>
          <p:cNvCxnSpPr>
            <a:stCxn id="13" idx="3"/>
            <a:endCxn id="11" idx="1"/>
          </p:cNvCxnSpPr>
          <p:nvPr/>
        </p:nvCxnSpPr>
        <p:spPr>
          <a:xfrm>
            <a:off x="4628560" y="4402317"/>
            <a:ext cx="394520" cy="447774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F4E669D-E863-482A-891D-78073F5555BD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 flipV="1">
            <a:off x="8471611" y="4817882"/>
            <a:ext cx="364132" cy="3220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9EEACD2-7B50-4651-A28B-D5AC0D0667E7}"/>
              </a:ext>
            </a:extLst>
          </p:cNvPr>
          <p:cNvSpPr txBox="1"/>
          <p:nvPr/>
        </p:nvSpPr>
        <p:spPr>
          <a:xfrm>
            <a:off x="4979090" y="1614445"/>
            <a:ext cx="397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해당 클래스 필드 변수 기준으로 </a:t>
            </a:r>
            <a:r>
              <a:rPr lang="en-US" altLang="ko-KR" dirty="0"/>
              <a:t>getter/setter </a:t>
            </a:r>
            <a:r>
              <a:rPr lang="ko-KR" altLang="en-US" dirty="0"/>
              <a:t>메서드들 자동 생성</a:t>
            </a:r>
          </a:p>
        </p:txBody>
      </p:sp>
    </p:spTree>
    <p:extLst>
      <p:ext uri="{BB962C8B-B14F-4D97-AF65-F5344CB8AC3E}">
        <p14:creationId xmlns:p14="http://schemas.microsoft.com/office/powerpoint/2010/main" val="39936322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 </a:t>
            </a:r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리포지토리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5F1981-23D6-40F6-9B7C-431E8804A7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8581"/>
          <a:stretch/>
        </p:blipFill>
        <p:spPr>
          <a:xfrm>
            <a:off x="4359874" y="2241276"/>
            <a:ext cx="6682579" cy="36631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8E3A80-B448-4B01-8B0D-BC59D0E03295}"/>
              </a:ext>
            </a:extLst>
          </p:cNvPr>
          <p:cNvSpPr txBox="1"/>
          <p:nvPr/>
        </p:nvSpPr>
        <p:spPr>
          <a:xfrm>
            <a:off x="4286298" y="1866506"/>
            <a:ext cx="431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MemberRepository.java interface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275885-B64C-4C09-ADD6-28BC6DCF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01" y="3501684"/>
            <a:ext cx="3184834" cy="240276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4F72509-DB9B-432A-8170-763B5F412A86}"/>
              </a:ext>
            </a:extLst>
          </p:cNvPr>
          <p:cNvSpPr/>
          <p:nvPr/>
        </p:nvSpPr>
        <p:spPr>
          <a:xfrm>
            <a:off x="2029591" y="4703064"/>
            <a:ext cx="911572" cy="2742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02F3FD2-E27D-4039-94F1-957D88F201D5}"/>
              </a:ext>
            </a:extLst>
          </p:cNvPr>
          <p:cNvSpPr/>
          <p:nvPr/>
        </p:nvSpPr>
        <p:spPr>
          <a:xfrm>
            <a:off x="2029591" y="5159664"/>
            <a:ext cx="2106244" cy="5152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B98863-2D14-42D0-8571-DCE4DF61C2E8}"/>
              </a:ext>
            </a:extLst>
          </p:cNvPr>
          <p:cNvSpPr txBox="1"/>
          <p:nvPr/>
        </p:nvSpPr>
        <p:spPr>
          <a:xfrm>
            <a:off x="9898144" y="1879659"/>
            <a:ext cx="129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기능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A20DA-AFD2-4ACA-9EE6-B82C0B04C357}"/>
              </a:ext>
            </a:extLst>
          </p:cNvPr>
          <p:cNvSpPr txBox="1"/>
          <p:nvPr/>
        </p:nvSpPr>
        <p:spPr>
          <a:xfrm>
            <a:off x="899145" y="3132352"/>
            <a:ext cx="342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도메인</a:t>
            </a:r>
            <a:r>
              <a:rPr lang="en-US" altLang="ko-KR" dirty="0"/>
              <a:t>, </a:t>
            </a:r>
            <a:r>
              <a:rPr lang="ko-KR" altLang="en-US" dirty="0" err="1"/>
              <a:t>리포지토리</a:t>
            </a:r>
            <a:r>
              <a:rPr lang="ko-KR" altLang="en-US" dirty="0"/>
              <a:t> 파일 작성</a:t>
            </a:r>
          </a:p>
        </p:txBody>
      </p:sp>
    </p:spTree>
    <p:extLst>
      <p:ext uri="{BB962C8B-B14F-4D97-AF65-F5344CB8AC3E}">
        <p14:creationId xmlns:p14="http://schemas.microsoft.com/office/powerpoint/2010/main" val="191757039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 </a:t>
            </a:r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리포지토리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AE00700-54FE-425B-83C6-6DB7400A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325933"/>
            <a:ext cx="5157925" cy="49378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B3903F-2BC2-431E-BB16-B8B9D8C57C81}"/>
              </a:ext>
            </a:extLst>
          </p:cNvPr>
          <p:cNvSpPr txBox="1"/>
          <p:nvPr/>
        </p:nvSpPr>
        <p:spPr>
          <a:xfrm>
            <a:off x="828095" y="970118"/>
            <a:ext cx="10352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MemoryMemberRepository.java -&gt; </a:t>
            </a:r>
            <a:r>
              <a:rPr lang="en-US" altLang="ko-KR" dirty="0" err="1"/>
              <a:t>MemberRepository</a:t>
            </a:r>
            <a:r>
              <a:rPr lang="en-US" altLang="ko-KR" dirty="0"/>
              <a:t> interface</a:t>
            </a:r>
            <a:r>
              <a:rPr lang="ko-KR" altLang="en-US" dirty="0"/>
              <a:t>기능 구현체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1B77DA-5839-44E5-A425-7DE407951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1868" y="321290"/>
            <a:ext cx="2372056" cy="92405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DE488AE-C190-4C50-B5B9-CE318B963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642" y="1339449"/>
            <a:ext cx="5258623" cy="492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6886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테스트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D2B979-EDE7-4247-A146-34192BCA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21" y="1275502"/>
            <a:ext cx="5421239" cy="52489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4CB532B-17EB-4B3C-A7A5-3616DC9108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"/>
          <a:stretch/>
        </p:blipFill>
        <p:spPr>
          <a:xfrm>
            <a:off x="5918401" y="1275502"/>
            <a:ext cx="5421238" cy="52489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6EC3ACE-7326-4F91-94E4-ADF44EBA2E98}"/>
              </a:ext>
            </a:extLst>
          </p:cNvPr>
          <p:cNvSpPr txBox="1"/>
          <p:nvPr/>
        </p:nvSpPr>
        <p:spPr>
          <a:xfrm>
            <a:off x="7331597" y="895577"/>
            <a:ext cx="4215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MemoryMemberRepositoryTest.java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61BCD-4DA0-43FD-B776-C9E9A63C89CB}"/>
              </a:ext>
            </a:extLst>
          </p:cNvPr>
          <p:cNvSpPr txBox="1"/>
          <p:nvPr/>
        </p:nvSpPr>
        <p:spPr>
          <a:xfrm>
            <a:off x="333169" y="214874"/>
            <a:ext cx="452723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각 테스트가 종료될 때 마다 이 기능을 실행한다</a:t>
            </a:r>
            <a:r>
              <a:rPr lang="en-US" altLang="ko-KR" sz="1500" dirty="0"/>
              <a:t>. </a:t>
            </a:r>
          </a:p>
          <a:p>
            <a:r>
              <a:rPr lang="ko-KR" altLang="en-US" sz="1500" dirty="0"/>
              <a:t>여기서는 메모리 </a:t>
            </a:r>
            <a:r>
              <a:rPr lang="en-US" altLang="ko-KR" sz="1500" dirty="0"/>
              <a:t>DB</a:t>
            </a:r>
            <a:r>
              <a:rPr lang="ko-KR" altLang="en-US" sz="1500" dirty="0"/>
              <a:t>에 저장된 데이터를 삭제한다</a:t>
            </a:r>
            <a:r>
              <a:rPr lang="en-US" altLang="ko-KR" sz="1500" dirty="0"/>
              <a:t>. </a:t>
            </a:r>
          </a:p>
          <a:p>
            <a:r>
              <a:rPr lang="ko-KR" altLang="en-US" sz="1500" dirty="0"/>
              <a:t>테스트는 각각 독립적으로 실행되어야 한다</a:t>
            </a:r>
            <a:r>
              <a:rPr lang="en-US" altLang="ko-KR" sz="1500" dirty="0"/>
              <a:t>. </a:t>
            </a:r>
          </a:p>
          <a:p>
            <a:r>
              <a:rPr lang="ko-KR" altLang="en-US" sz="1500" dirty="0"/>
              <a:t>테스트 순서에 의존관계가 있는 것은 좋지 않다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41E34F6-49FC-4D40-B27C-C074E94655F6}"/>
              </a:ext>
            </a:extLst>
          </p:cNvPr>
          <p:cNvSpPr/>
          <p:nvPr/>
        </p:nvSpPr>
        <p:spPr>
          <a:xfrm>
            <a:off x="688157" y="1970202"/>
            <a:ext cx="2856321" cy="10086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DD5DDAB-B06F-49A6-B6C1-47ECD987F569}"/>
              </a:ext>
            </a:extLst>
          </p:cNvPr>
          <p:cNvCxnSpPr>
            <a:stCxn id="2" idx="1"/>
            <a:endCxn id="8" idx="1"/>
          </p:cNvCxnSpPr>
          <p:nvPr/>
        </p:nvCxnSpPr>
        <p:spPr>
          <a:xfrm rot="10800000">
            <a:off x="333169" y="722706"/>
            <a:ext cx="354988" cy="1751830"/>
          </a:xfrm>
          <a:prstGeom prst="bentConnector3">
            <a:avLst>
              <a:gd name="adj1" fmla="val 16439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8361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테스트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7A9ECF-DFB5-4627-8E85-72C5E006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73" y="2091035"/>
            <a:ext cx="5620534" cy="3486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148754-56E6-4274-A777-A1FC2BD161DF}"/>
              </a:ext>
            </a:extLst>
          </p:cNvPr>
          <p:cNvSpPr txBox="1"/>
          <p:nvPr/>
        </p:nvSpPr>
        <p:spPr>
          <a:xfrm>
            <a:off x="3078343" y="1721703"/>
            <a:ext cx="700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 할 게 많을 경우 </a:t>
            </a:r>
            <a:r>
              <a:rPr lang="ko-KR" altLang="en-US"/>
              <a:t>이 기능을 </a:t>
            </a:r>
            <a:r>
              <a:rPr lang="ko-KR" altLang="en-US" dirty="0"/>
              <a:t>사용하면 </a:t>
            </a:r>
            <a:r>
              <a:rPr lang="ko-KR" altLang="en-US"/>
              <a:t>자동으로 생성됨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81D47AA-FB3A-47BE-94B0-F33193C759F4}"/>
              </a:ext>
            </a:extLst>
          </p:cNvPr>
          <p:cNvSpPr/>
          <p:nvPr/>
        </p:nvSpPr>
        <p:spPr>
          <a:xfrm>
            <a:off x="4727478" y="5296438"/>
            <a:ext cx="4339045" cy="2812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067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회원 서비스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485304-B6FE-4652-BF46-D202D8D64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891" y="994010"/>
            <a:ext cx="6886217" cy="586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9772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테스트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CCDE93-3DD3-44A4-8074-1E6C5F29A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651" y="1272619"/>
            <a:ext cx="5105206" cy="52102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9C5FACE-7058-48DE-8D16-39BF41924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01" y="1921252"/>
            <a:ext cx="5368289" cy="4561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36FD3-0EFD-4586-8238-F1CFD983A0D4}"/>
              </a:ext>
            </a:extLst>
          </p:cNvPr>
          <p:cNvSpPr txBox="1"/>
          <p:nvPr/>
        </p:nvSpPr>
        <p:spPr>
          <a:xfrm>
            <a:off x="5931801" y="1367254"/>
            <a:ext cx="53682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회원 서비스 구현한 것 테스트</a:t>
            </a:r>
            <a:endParaRPr lang="en-US" altLang="ko-KR" sz="1500" dirty="0"/>
          </a:p>
          <a:p>
            <a:r>
              <a:rPr lang="en-US" altLang="ko-KR" sz="1500" dirty="0"/>
              <a:t>given-when-then</a:t>
            </a:r>
            <a:r>
              <a:rPr lang="ko-KR" altLang="en-US" sz="1500" dirty="0"/>
              <a:t>으로 구현하는 것이 연습하기 좋다고 함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2FC6C6C-5075-4FDE-852F-87982C387985}"/>
              </a:ext>
            </a:extLst>
          </p:cNvPr>
          <p:cNvSpPr/>
          <p:nvPr/>
        </p:nvSpPr>
        <p:spPr>
          <a:xfrm>
            <a:off x="1225485" y="4355184"/>
            <a:ext cx="4468305" cy="19702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2B5F9D-D7F8-4E9F-B60C-CE76FE7C4CB2}"/>
              </a:ext>
            </a:extLst>
          </p:cNvPr>
          <p:cNvSpPr txBox="1"/>
          <p:nvPr/>
        </p:nvSpPr>
        <p:spPr>
          <a:xfrm>
            <a:off x="7560297" y="4703681"/>
            <a:ext cx="39781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solidFill>
                  <a:schemeClr val="bg1"/>
                </a:solidFill>
              </a:rPr>
              <a:t>-&gt; </a:t>
            </a:r>
            <a:r>
              <a:rPr lang="ko-KR" altLang="en-US" sz="1500" dirty="0">
                <a:solidFill>
                  <a:schemeClr val="bg1"/>
                </a:solidFill>
              </a:rPr>
              <a:t>동명이인은 중복 가입이 안된다는 설정</a:t>
            </a:r>
          </a:p>
        </p:txBody>
      </p:sp>
    </p:spTree>
    <p:extLst>
      <p:ext uri="{BB962C8B-B14F-4D97-AF65-F5344CB8AC3E}">
        <p14:creationId xmlns:p14="http://schemas.microsoft.com/office/powerpoint/2010/main" val="15447933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스프링 빈과 자동 의존 관계 설정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코드로 직접 스프링 빈 등록하기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웹 기능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 화면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367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839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26B3FA5-85E9-4C32-8634-4324A6609D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43" y="1470825"/>
            <a:ext cx="9292047" cy="4694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C4B0B9-5998-4F86-BFAE-E709598FE7C4}"/>
              </a:ext>
            </a:extLst>
          </p:cNvPr>
          <p:cNvSpPr txBox="1"/>
          <p:nvPr/>
        </p:nvSpPr>
        <p:spPr>
          <a:xfrm>
            <a:off x="1314993" y="1101493"/>
            <a:ext cx="387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-&gt; </a:t>
            </a:r>
            <a:r>
              <a:rPr lang="ko-KR" altLang="en-US" dirty="0"/>
              <a:t>인증 작업 진행 </a:t>
            </a:r>
            <a:r>
              <a:rPr lang="en-US" altLang="ko-KR" dirty="0"/>
              <a:t>Filter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4841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09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5102056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5569404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비상 정지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34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803115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4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02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382586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42555229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5559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759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내용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33A08E1-B26A-497F-BD26-F29F12A95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24" y="974462"/>
            <a:ext cx="8983329" cy="311511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DA380B8-E692-413A-A82E-80269B9F5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24" y="4688904"/>
            <a:ext cx="6744641" cy="12193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9D8AAC-CE20-4C39-B0AE-F7D8FF1D591A}"/>
              </a:ext>
            </a:extLst>
          </p:cNvPr>
          <p:cNvSpPr txBox="1"/>
          <p:nvPr/>
        </p:nvSpPr>
        <p:spPr>
          <a:xfrm>
            <a:off x="576724" y="5908274"/>
            <a:ext cx="35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fineByEmail</a:t>
            </a:r>
            <a:r>
              <a:rPr lang="en-US" altLang="ko-KR" dirty="0"/>
              <a:t> </a:t>
            </a:r>
            <a:r>
              <a:rPr lang="ko-KR" altLang="en-US" dirty="0"/>
              <a:t>메소드 추가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49344B-3670-4EBC-B03D-CE295A98D419}"/>
              </a:ext>
            </a:extLst>
          </p:cNvPr>
          <p:cNvSpPr txBox="1"/>
          <p:nvPr/>
        </p:nvSpPr>
        <p:spPr>
          <a:xfrm>
            <a:off x="576724" y="4070487"/>
            <a:ext cx="359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Email </a:t>
            </a:r>
            <a:r>
              <a:rPr lang="ko-KR" altLang="en-US" dirty="0"/>
              <a:t>통해 유저 찾기</a:t>
            </a:r>
          </a:p>
        </p:txBody>
      </p:sp>
    </p:spTree>
    <p:extLst>
      <p:ext uri="{BB962C8B-B14F-4D97-AF65-F5344CB8AC3E}">
        <p14:creationId xmlns:p14="http://schemas.microsoft.com/office/powerpoint/2010/main" val="371086617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킥보드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기능 정의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v0.1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9F2726-2E22-403D-B1B6-0A50717E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09" y="1191504"/>
            <a:ext cx="6820524" cy="5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3813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0929635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621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25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6010456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907558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요구사항명세서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</a:t>
            </a:r>
          </a:p>
        </p:txBody>
      </p:sp>
    </p:spTree>
    <p:extLst>
      <p:ext uri="{BB962C8B-B14F-4D97-AF65-F5344CB8AC3E}">
        <p14:creationId xmlns:p14="http://schemas.microsoft.com/office/powerpoint/2010/main" val="11982560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요구사항명세서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26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요구 사항 명세서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v0.4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8E4C7E-E6DE-4F15-96C0-E3EDBCAAA4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7"/>
          <a:stretch/>
        </p:blipFill>
        <p:spPr>
          <a:xfrm>
            <a:off x="593887" y="1048330"/>
            <a:ext cx="10746557" cy="36085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EBB465A-B0C6-4F3A-8642-4CB4A1749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"/>
          <a:stretch/>
        </p:blipFill>
        <p:spPr>
          <a:xfrm>
            <a:off x="593886" y="4656842"/>
            <a:ext cx="10746556" cy="20267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13027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WEB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기능 정의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v0.4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7B9085A-3AB8-4CAA-834C-8060E8F83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9" y="1191504"/>
            <a:ext cx="7928809" cy="29642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B3098D0-ABC7-4300-B206-7D9E9056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398" y="3737252"/>
            <a:ext cx="6669553" cy="22581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E84AD29-7295-4B21-9F55-156537138FEE}"/>
              </a:ext>
            </a:extLst>
          </p:cNvPr>
          <p:cNvSpPr/>
          <p:nvPr/>
        </p:nvSpPr>
        <p:spPr>
          <a:xfrm>
            <a:off x="1074656" y="1358061"/>
            <a:ext cx="716438" cy="3576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C9CA300-BE89-4BB4-AD19-647E6A5EAA23}"/>
              </a:ext>
            </a:extLst>
          </p:cNvPr>
          <p:cNvSpPr/>
          <p:nvPr/>
        </p:nvSpPr>
        <p:spPr>
          <a:xfrm>
            <a:off x="5308862" y="3895443"/>
            <a:ext cx="903402" cy="47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29396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WEB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기능 정의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v0.4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2F2BD71-5E22-49BD-98EF-1F902DE1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973" y="1191504"/>
            <a:ext cx="6544710" cy="42383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A752B0B-6FA3-44A7-952C-AD6C969E6116}"/>
              </a:ext>
            </a:extLst>
          </p:cNvPr>
          <p:cNvSpPr/>
          <p:nvPr/>
        </p:nvSpPr>
        <p:spPr>
          <a:xfrm>
            <a:off x="915971" y="1312499"/>
            <a:ext cx="648878" cy="3183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1A6938-8C32-43A4-AE12-4285D078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8702" y="4431684"/>
            <a:ext cx="6305950" cy="20960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B07F667-3056-401D-BF33-3C42E85961D1}"/>
              </a:ext>
            </a:extLst>
          </p:cNvPr>
          <p:cNvSpPr/>
          <p:nvPr/>
        </p:nvSpPr>
        <p:spPr>
          <a:xfrm>
            <a:off x="5759778" y="4545892"/>
            <a:ext cx="866416" cy="4126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925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7775</TotalTime>
  <Words>2112</Words>
  <Application>Microsoft Office PowerPoint</Application>
  <PresentationFormat>와이드스크린</PresentationFormat>
  <Paragraphs>654</Paragraphs>
  <Slides>110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110</vt:i4>
      </vt:variant>
    </vt:vector>
  </HeadingPairs>
  <TitlesOfParts>
    <vt:vector size="122" baseType="lpstr">
      <vt:lpstr>-apple-system</vt:lpstr>
      <vt:lpstr>Lato</vt:lpstr>
      <vt:lpstr>NanumSquare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마 윤경</cp:lastModifiedBy>
  <cp:revision>804</cp:revision>
  <dcterms:created xsi:type="dcterms:W3CDTF">2019-11-18T18:19:02Z</dcterms:created>
  <dcterms:modified xsi:type="dcterms:W3CDTF">2021-08-26T12:59:33Z</dcterms:modified>
</cp:coreProperties>
</file>